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84" r:id="rId3"/>
    <p:sldId id="259" r:id="rId4"/>
    <p:sldId id="263" r:id="rId5"/>
    <p:sldId id="287" r:id="rId6"/>
    <p:sldId id="285" r:id="rId7"/>
    <p:sldId id="286" r:id="rId8"/>
    <p:sldId id="288" r:id="rId9"/>
    <p:sldId id="303" r:id="rId10"/>
    <p:sldId id="304" r:id="rId11"/>
    <p:sldId id="305" r:id="rId12"/>
    <p:sldId id="292" r:id="rId13"/>
    <p:sldId id="293" r:id="rId14"/>
    <p:sldId id="295" r:id="rId15"/>
    <p:sldId id="307" r:id="rId16"/>
    <p:sldId id="306" r:id="rId17"/>
    <p:sldId id="308" r:id="rId18"/>
    <p:sldId id="309" r:id="rId19"/>
    <p:sldId id="310" r:id="rId20"/>
    <p:sldId id="311" r:id="rId21"/>
    <p:sldId id="313" r:id="rId22"/>
    <p:sldId id="312" r:id="rId23"/>
    <p:sldId id="296" r:id="rId24"/>
    <p:sldId id="297" r:id="rId25"/>
    <p:sldId id="298" r:id="rId26"/>
    <p:sldId id="299" r:id="rId27"/>
    <p:sldId id="300" r:id="rId28"/>
    <p:sldId id="301" r:id="rId29"/>
    <p:sldId id="317" r:id="rId30"/>
    <p:sldId id="319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4C216D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85" autoAdjust="0"/>
  </p:normalViewPr>
  <p:slideViewPr>
    <p:cSldViewPr>
      <p:cViewPr>
        <p:scale>
          <a:sx n="68" d="100"/>
          <a:sy n="68" d="100"/>
        </p:scale>
        <p:origin x="-114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9E564-CDBE-455C-8EC4-8AF46A026B1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8CDB-3474-42A8-8AF9-0D1F6DABA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6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8CDB-3474-42A8-8AF9-0D1F6DABA67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9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8CDB-3474-42A8-8AF9-0D1F6DABA67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2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8CDB-3474-42A8-8AF9-0D1F6DABA67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avivir.ru/individuals/vaccines/epivakkorona-n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pn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13" Type="http://schemas.openxmlformats.org/officeDocument/2006/relationships/image" Target="../media/image125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12" Type="http://schemas.openxmlformats.org/officeDocument/2006/relationships/image" Target="../media/image124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5" Type="http://schemas.openxmlformats.org/officeDocument/2006/relationships/image" Target="../media/image127.jpeg"/><Relationship Id="rId10" Type="http://schemas.openxmlformats.org/officeDocument/2006/relationships/image" Target="../media/image122.jpeg"/><Relationship Id="rId4" Type="http://schemas.openxmlformats.org/officeDocument/2006/relationships/image" Target="../media/image116.png"/><Relationship Id="rId9" Type="http://schemas.openxmlformats.org/officeDocument/2006/relationships/image" Target="../media/image121.jpeg"/><Relationship Id="rId1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1980979" y="3501008"/>
            <a:ext cx="69385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Вакцинация!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16632"/>
            <a:ext cx="76683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Калужское региональное отделение Российского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 "Знание"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общественного здоровья и медицинской профилактики</a:t>
            </a:r>
            <a:endParaRPr lang="ru-RU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Мама\Презентации Артемовой Евченко Смирновой и др\Rossijskoe-obshhestvo-znani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25" y="222050"/>
            <a:ext cx="792088" cy="5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25" y="863717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8210" y="863717"/>
            <a:ext cx="1918072" cy="168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4624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Вакцина </a:t>
            </a: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</a:rPr>
              <a:t>Кови-Вак</a:t>
            </a:r>
            <a:r>
              <a:rPr lang="en-US" b="1" i="1" dirty="0" smtClean="0">
                <a:solidFill>
                  <a:srgbClr val="C00000"/>
                </a:solidFill>
              </a:rPr>
              <a:t>»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(</a:t>
            </a:r>
            <a:r>
              <a:rPr lang="en-US" b="1" i="1" dirty="0" err="1">
                <a:solidFill>
                  <a:srgbClr val="C00000"/>
                </a:solidFill>
              </a:rPr>
              <a:t>CoviVac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6972" y="1052736"/>
            <a:ext cx="4355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Производитель</a:t>
            </a:r>
            <a:r>
              <a:rPr lang="ru-RU" sz="2000" dirty="0" smtClean="0"/>
              <a:t> </a:t>
            </a:r>
            <a:r>
              <a:rPr lang="ru-RU" sz="2000" dirty="0"/>
              <a:t>-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ФГБНУ «Федеральный научный центр исследований и разработки иммунобиологических препаратов им. М. П. Чумакова РАН»</a:t>
            </a:r>
            <a:r>
              <a:rPr lang="ru-RU" sz="2000" dirty="0" smtClean="0"/>
              <a:t> </a:t>
            </a:r>
          </a:p>
          <a:p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вакцины </a:t>
            </a:r>
            <a:r>
              <a:rPr lang="ru-RU" sz="2000" dirty="0" smtClean="0"/>
              <a:t>-  </a:t>
            </a:r>
            <a:r>
              <a:rPr lang="ru-RU" sz="2000" dirty="0"/>
              <a:t>Инактивированная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5428" y="3784786"/>
            <a:ext cx="46147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работает. </a:t>
            </a:r>
            <a:r>
              <a:rPr lang="ru-RU" dirty="0" smtClean="0"/>
              <a:t>По принципу действия препарат похож </a:t>
            </a:r>
            <a:r>
              <a:rPr lang="ru-RU" dirty="0"/>
              <a:t>на вакцину против полиомиелита. </a:t>
            </a:r>
            <a:r>
              <a:rPr lang="ru-RU" dirty="0" smtClean="0"/>
              <a:t>В </a:t>
            </a:r>
            <a:r>
              <a:rPr lang="ru-RU" dirty="0"/>
              <a:t>лаборатории выращивают большое количество </a:t>
            </a:r>
            <a:r>
              <a:rPr lang="ru-RU" dirty="0" err="1"/>
              <a:t>коронавирусных</a:t>
            </a:r>
            <a:r>
              <a:rPr lang="ru-RU" dirty="0"/>
              <a:t> частиц. Затем их инактивируют при помощи </a:t>
            </a:r>
            <a:r>
              <a:rPr lang="ru-RU" dirty="0" smtClean="0"/>
              <a:t>специального вещества, </a:t>
            </a:r>
            <a:r>
              <a:rPr lang="ru-RU" dirty="0"/>
              <a:t>который лишает их способности размножаться. Получаются «чучела» вирусных частиц с разрушенным геномом, на которых может «тренироваться» иммунитет.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65958" y="3038056"/>
            <a:ext cx="713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Для надежной защиты требуется две дозы вакцины, которые нужно вводить с интервалом 14 дней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784" y="1122132"/>
            <a:ext cx="291356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635" y="4725144"/>
            <a:ext cx="281631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4624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Вакцина </a:t>
            </a: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 err="1">
                <a:solidFill>
                  <a:srgbClr val="C00000"/>
                </a:solidFill>
              </a:rPr>
              <a:t>ЭпиВакКорона</a:t>
            </a:r>
            <a:r>
              <a:rPr lang="en-US" b="1" i="1" dirty="0" smtClean="0">
                <a:solidFill>
                  <a:srgbClr val="C00000"/>
                </a:solidFill>
              </a:rPr>
              <a:t>»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(</a:t>
            </a:r>
            <a:r>
              <a:rPr lang="en-US" b="1" i="1" dirty="0" err="1">
                <a:solidFill>
                  <a:srgbClr val="C00000"/>
                </a:solidFill>
              </a:rPr>
              <a:t>EpiVacCorona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628800"/>
            <a:ext cx="3957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Производитель</a:t>
            </a:r>
            <a:r>
              <a:rPr lang="ru-RU" sz="2000" dirty="0" smtClean="0"/>
              <a:t> </a:t>
            </a:r>
            <a:r>
              <a:rPr lang="ru-RU" sz="2000" dirty="0"/>
              <a:t>-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ФБУН ГНЦ ВБ «Вектор» </a:t>
            </a:r>
            <a:r>
              <a:rPr lang="ru-RU" sz="2000" dirty="0" err="1"/>
              <a:t>Роспотребнадзора</a:t>
            </a:r>
            <a:endParaRPr lang="ru-RU" sz="2000" dirty="0" smtClean="0"/>
          </a:p>
          <a:p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вакцины </a:t>
            </a:r>
            <a:r>
              <a:rPr lang="ru-RU" sz="2000" dirty="0" smtClean="0"/>
              <a:t>-  Пептидная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7433" y="4279093"/>
            <a:ext cx="4386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работает. </a:t>
            </a:r>
            <a:r>
              <a:rPr lang="ru-RU" dirty="0"/>
              <a:t>Вакцина содержит три искусственно созданных </a:t>
            </a:r>
            <a:r>
              <a:rPr lang="ru-RU" dirty="0" err="1"/>
              <a:t>коронавирусных</a:t>
            </a:r>
            <a:r>
              <a:rPr lang="ru-RU" dirty="0"/>
              <a:t> пептида — это небольшие кусочки белка, из которого состоят шипы коронавируса. Пептиды закреплены на белке-носителе — на него должны реагировать иммунные клетки привитого человека.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9128" y="3501008"/>
            <a:ext cx="713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Для эффективной защиты нужно </a:t>
            </a:r>
            <a:r>
              <a:rPr lang="ru-RU" sz="2000" b="1" i="1" dirty="0">
                <a:solidFill>
                  <a:srgbClr val="002060"/>
                </a:solidFill>
              </a:rPr>
              <a:t>две дозы </a:t>
            </a:r>
            <a:r>
              <a:rPr lang="ru-RU" sz="2000" i="1" dirty="0">
                <a:solidFill>
                  <a:srgbClr val="002060"/>
                </a:solidFill>
              </a:rPr>
              <a:t>вакцины, </a:t>
            </a: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которые </a:t>
            </a:r>
            <a:r>
              <a:rPr lang="ru-RU" sz="2000" i="1" dirty="0">
                <a:solidFill>
                  <a:srgbClr val="002060"/>
                </a:solidFill>
              </a:rPr>
              <a:t>вводят с интервалом в </a:t>
            </a:r>
            <a:r>
              <a:rPr lang="ru-RU" sz="2000" b="1" i="1" dirty="0">
                <a:solidFill>
                  <a:srgbClr val="002060"/>
                </a:solidFill>
              </a:rPr>
              <a:t>14—21 день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708" y="1600215"/>
            <a:ext cx="2744292" cy="18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686745"/>
            <a:ext cx="2327140" cy="86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7554" y="4293096"/>
            <a:ext cx="2281371" cy="24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0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Вакцина </a:t>
            </a:r>
            <a:r>
              <a:rPr lang="ru-RU" b="1" i="1" dirty="0" err="1">
                <a:solidFill>
                  <a:srgbClr val="C00000"/>
                </a:solidFill>
              </a:rPr>
              <a:t>ЭпиВакКорона</a:t>
            </a:r>
            <a:r>
              <a:rPr lang="ru-RU" b="1" i="1" dirty="0">
                <a:solidFill>
                  <a:srgbClr val="C00000"/>
                </a:solidFill>
              </a:rPr>
              <a:t>-Н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4365104"/>
            <a:ext cx="33289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8024" y="1219108"/>
            <a:ext cx="3957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Производитель</a:t>
            </a:r>
            <a:r>
              <a:rPr lang="ru-RU" sz="2000" dirty="0" smtClean="0"/>
              <a:t> </a:t>
            </a:r>
            <a:r>
              <a:rPr lang="ru-RU" sz="2000" dirty="0"/>
              <a:t>-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ФБУН ГНЦ ВБ «Вектор» </a:t>
            </a:r>
            <a:r>
              <a:rPr lang="ru-RU" sz="2000" dirty="0" err="1"/>
              <a:t>Роспотребнадзора</a:t>
            </a:r>
            <a:endParaRPr lang="ru-RU" sz="2000" dirty="0" smtClean="0"/>
          </a:p>
          <a:p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вакцины </a:t>
            </a:r>
            <a:r>
              <a:rPr lang="ru-RU" sz="2000" dirty="0" smtClean="0"/>
              <a:t>-  Пептидная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67743" y="3933056"/>
            <a:ext cx="36243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работает </a:t>
            </a:r>
            <a:b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err="1" smtClean="0"/>
              <a:t>ЭпиВакКорона</a:t>
            </a:r>
            <a:r>
              <a:rPr lang="ru-RU" sz="2000" dirty="0" smtClean="0"/>
              <a:t>-Н </a:t>
            </a:r>
            <a:r>
              <a:rPr lang="ru-RU" sz="2000" dirty="0"/>
              <a:t>не отличается от </a:t>
            </a:r>
            <a:r>
              <a:rPr lang="ru-RU" sz="2000" dirty="0" err="1" smtClean="0"/>
              <a:t>ЭпиВакКороны</a:t>
            </a:r>
            <a:r>
              <a:rPr lang="ru-RU" sz="2000" dirty="0" smtClean="0"/>
              <a:t>  </a:t>
            </a:r>
            <a:r>
              <a:rPr lang="ru-RU" sz="2000" dirty="0"/>
              <a:t>ни по показаниям, ни по эффективности. Единственное отличие — в новой вакцине два из трех пептидов объединены в один.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0146" y="2996952"/>
            <a:ext cx="713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Для эффективной защиты нужно </a:t>
            </a:r>
            <a:r>
              <a:rPr lang="ru-RU" sz="2000" b="1" i="1" dirty="0">
                <a:solidFill>
                  <a:srgbClr val="002060"/>
                </a:solidFill>
              </a:rPr>
              <a:t>две дозы </a:t>
            </a:r>
            <a:r>
              <a:rPr lang="ru-RU" sz="2000" i="1" dirty="0">
                <a:solidFill>
                  <a:srgbClr val="002060"/>
                </a:solidFill>
              </a:rPr>
              <a:t>вакцины, </a:t>
            </a: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которые </a:t>
            </a:r>
            <a:r>
              <a:rPr lang="ru-RU" sz="2000" i="1" dirty="0">
                <a:solidFill>
                  <a:srgbClr val="002060"/>
                </a:solidFill>
              </a:rPr>
              <a:t>вводят с интервалом в </a:t>
            </a:r>
            <a:r>
              <a:rPr lang="ru-RU" sz="2000" b="1" i="1" dirty="0">
                <a:solidFill>
                  <a:srgbClr val="002060"/>
                </a:solidFill>
              </a:rPr>
              <a:t>14—21 день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98" y="980728"/>
            <a:ext cx="32003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А что в мире?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923" y="116632"/>
            <a:ext cx="2862925" cy="197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43104"/>
              </p:ext>
            </p:extLst>
          </p:nvPr>
        </p:nvGraphicFramePr>
        <p:xfrm>
          <a:off x="1558060" y="2132856"/>
          <a:ext cx="74404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3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Торговое 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Фармкомпания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Производитель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Comirnaty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PFIZER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Немецкая компания </a:t>
                      </a:r>
                      <a:r>
                        <a:rPr lang="en-US" dirty="0" err="1" smtClean="0"/>
                        <a:t>BioNTech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Матрич-наяРНК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Spikevax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Американская компания </a:t>
                      </a:r>
                      <a:r>
                        <a:rPr lang="en-US" dirty="0" err="1" smtClean="0"/>
                        <a:t>Moderna</a:t>
                      </a:r>
                      <a:r>
                        <a:rPr lang="en-US" dirty="0" smtClean="0"/>
                        <a:t> Biotech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Матрич-наяРНК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US" dirty="0" smtClean="0"/>
                        <a:t>COVID-19 Vaccine Janssen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JOHNSON &amp; JOHNSON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Бельгийская компания </a:t>
                      </a:r>
                      <a:r>
                        <a:rPr lang="en-US" dirty="0" smtClean="0"/>
                        <a:t>Janssen Pharmaceuticals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Адено</a:t>
                      </a:r>
                      <a:r>
                        <a:rPr lang="ru-RU" dirty="0" smtClean="0"/>
                        <a:t>-вирусная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Vaxzevria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ASTRAZENECA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Англо-шведская компания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Адено</a:t>
                      </a:r>
                      <a:r>
                        <a:rPr lang="ru-RU" dirty="0" smtClean="0"/>
                        <a:t>-вирусная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Covishield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Индийская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омпания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Адено</a:t>
                      </a:r>
                      <a:r>
                        <a:rPr lang="ru-RU" dirty="0" smtClean="0"/>
                        <a:t>-вирусная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US" dirty="0" smtClean="0"/>
                        <a:t>Vero Cell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SINOPHARM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китайских компаний </a:t>
                      </a:r>
                      <a:r>
                        <a:rPr lang="en-US" dirty="0" err="1" smtClean="0"/>
                        <a:t>Sinopharm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Инактиви-рованная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Вспомним: Как работает иммунитет?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268760"/>
            <a:ext cx="723772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Вспомним: Как работает иммунитет после вакцинации?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N:\Ковид\B8-GCWGIMtA0Ukq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60486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7741726" y="4858548"/>
            <a:ext cx="1332148" cy="1943795"/>
            <a:chOff x="5400092" y="4939848"/>
            <a:chExt cx="1332148" cy="1943795"/>
          </a:xfrm>
        </p:grpSpPr>
        <p:pic>
          <p:nvPicPr>
            <p:cNvPr id="42" name="Picture 4" descr="https://1.bp.blogspot.com/-qh1cRI0XxlQ/X6407TiBHLI/AAAAAAAAAD0/ibSHk9Z7bgorXYNEA42cIY9TLn79RmlsgCNcBGAsYHQ/w1120/%25D0%259B%25D0%259E%25D0%2593%25D0%259E%25281%2529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92" y="4939848"/>
              <a:ext cx="1332148" cy="133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5400240" y="6237312"/>
              <a:ext cx="13320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Клетка с антителами</a:t>
              </a:r>
              <a:endParaRPr lang="ru-RU" dirty="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Как работает вакцина от </a:t>
            </a:r>
            <a:r>
              <a:rPr lang="ru-RU" b="1" i="1" dirty="0" err="1">
                <a:solidFill>
                  <a:srgbClr val="C00000"/>
                </a:solidFill>
              </a:rPr>
              <a:t>ковида</a:t>
            </a:r>
            <a:r>
              <a:rPr lang="ru-RU" b="1" i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04655" cy="25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2298" y="4797152"/>
            <a:ext cx="1224136" cy="1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6577" y="4797152"/>
            <a:ext cx="1182274" cy="1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>
            <a:stCxn id="14339" idx="3"/>
            <a:endCxn id="14340" idx="1"/>
          </p:cNvCxnSpPr>
          <p:nvPr/>
        </p:nvCxnSpPr>
        <p:spPr>
          <a:xfrm>
            <a:off x="2996434" y="5605923"/>
            <a:ext cx="63014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3418" y="3846129"/>
            <a:ext cx="1141704" cy="65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Хим.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реагенты</a:t>
            </a:r>
            <a:endParaRPr lang="ru-RU" sz="1100" dirty="0"/>
          </a:p>
        </p:txBody>
      </p:sp>
      <p:sp>
        <p:nvSpPr>
          <p:cNvPr id="12" name="Овал 11"/>
          <p:cNvSpPr/>
          <p:nvPr/>
        </p:nvSpPr>
        <p:spPr>
          <a:xfrm>
            <a:off x="1787814" y="3836035"/>
            <a:ext cx="570852" cy="57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</a:t>
            </a:r>
            <a:r>
              <a:rPr lang="en-US" sz="2000" baseline="30000" dirty="0" smtClean="0"/>
              <a:t>o</a:t>
            </a:r>
            <a:endParaRPr lang="ru-RU" sz="2000" baseline="30000" dirty="0"/>
          </a:p>
        </p:txBody>
      </p:sp>
      <p:sp>
        <p:nvSpPr>
          <p:cNvPr id="13" name="Овал 12"/>
          <p:cNvSpPr/>
          <p:nvPr/>
        </p:nvSpPr>
        <p:spPr>
          <a:xfrm>
            <a:off x="2578386" y="3836036"/>
            <a:ext cx="733119" cy="57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ym typeface="Wingdings"/>
              </a:rPr>
              <a:t></a:t>
            </a:r>
            <a:endParaRPr lang="ru-RU" sz="2800" dirty="0"/>
          </a:p>
        </p:txBody>
      </p:sp>
      <p:cxnSp>
        <p:nvCxnSpPr>
          <p:cNvPr id="9" name="Прямая со стрелкой 8"/>
          <p:cNvCxnSpPr>
            <a:stCxn id="7" idx="4"/>
            <a:endCxn id="14339" idx="0"/>
          </p:cNvCxnSpPr>
          <p:nvPr/>
        </p:nvCxnSpPr>
        <p:spPr>
          <a:xfrm>
            <a:off x="914270" y="4503698"/>
            <a:ext cx="1470096" cy="2934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2" idx="4"/>
            <a:endCxn id="14339" idx="0"/>
          </p:cNvCxnSpPr>
          <p:nvPr/>
        </p:nvCxnSpPr>
        <p:spPr>
          <a:xfrm>
            <a:off x="2073240" y="4408977"/>
            <a:ext cx="311126" cy="388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" idx="4"/>
            <a:endCxn id="14339" idx="0"/>
          </p:cNvCxnSpPr>
          <p:nvPr/>
        </p:nvCxnSpPr>
        <p:spPr>
          <a:xfrm flipH="1">
            <a:off x="2384366" y="4408978"/>
            <a:ext cx="560580" cy="3881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340" idx="3"/>
          </p:cNvCxnSpPr>
          <p:nvPr/>
        </p:nvCxnSpPr>
        <p:spPr>
          <a:xfrm flipV="1">
            <a:off x="4808851" y="5605922"/>
            <a:ext cx="627245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 descr="N:\Ковид\Enb2MGbWEAsq_Ys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619803"/>
            <a:ext cx="1963593" cy="13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endCxn id="15365" idx="2"/>
          </p:cNvCxnSpPr>
          <p:nvPr/>
        </p:nvCxnSpPr>
        <p:spPr>
          <a:xfrm flipV="1">
            <a:off x="6533915" y="4939849"/>
            <a:ext cx="676066" cy="66607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749939" y="5626746"/>
            <a:ext cx="99349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5538835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8856" y="5691235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518" y="5365247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626" y="5716532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545" y="5415516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800" y="5277337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7497">
            <a:off x="8508450" y="5837053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7188" y="5239697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N:\Ковид\antibodi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109" y="5222878"/>
            <a:ext cx="175819" cy="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5400092" y="4939848"/>
            <a:ext cx="1332148" cy="1666796"/>
            <a:chOff x="5400092" y="4939848"/>
            <a:chExt cx="1332148" cy="1666796"/>
          </a:xfrm>
        </p:grpSpPr>
        <p:pic>
          <p:nvPicPr>
            <p:cNvPr id="15364" name="Picture 4" descr="https://1.bp.blogspot.com/-qh1cRI0XxlQ/X6407TiBHLI/AAAAAAAAAD0/ibSHk9Z7bgorXYNEA42cIY9TLn79RmlsgCNcBGAsYHQ/w1120/%25D0%259B%25D0%259E%25D0%2593%25D0%259E%25281%2529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92" y="4939848"/>
              <a:ext cx="1332148" cy="133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400240" y="6237312"/>
              <a:ext cx="1332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Клетка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951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Мифы о </a:t>
            </a:r>
            <a:r>
              <a:rPr lang="ru-RU" b="1" i="1" dirty="0">
                <a:solidFill>
                  <a:srgbClr val="C00000"/>
                </a:solidFill>
              </a:rPr>
              <a:t>вакцинации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или Чего мы боимся?)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55679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Вакцина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коронавируса НЕ МОЖЕТ изменить ДНК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387789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организм вводится только небольшая часть генетического кода вируса для стимуляции иммунного ответа. Когда антиген распознается иммунной системой, она вырабатывает антитела, которые будут бороться с реальным коронавирусом, когда он попадёт в организм.</a:t>
            </a:r>
          </a:p>
        </p:txBody>
      </p:sp>
      <p:pic>
        <p:nvPicPr>
          <p:cNvPr id="17410" name="Picture 2" descr="N:\Ковид\605396_3ae239cd3b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100" y="4725144"/>
            <a:ext cx="3456028" cy="1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N:\Ковид\blobid16110425667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14" y="4658539"/>
            <a:ext cx="3014017" cy="2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Мифы о </a:t>
            </a:r>
            <a:r>
              <a:rPr lang="ru-RU" b="1" i="1" dirty="0">
                <a:solidFill>
                  <a:srgbClr val="C00000"/>
                </a:solidFill>
              </a:rPr>
              <a:t>вакцинации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или Чего мы боимся?)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55679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введения вакцины от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коронавирусной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инфекции человек может быть заразным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85293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Человек, который получил прививку против </a:t>
            </a:r>
            <a:r>
              <a:rPr lang="ru-RU" dirty="0" err="1"/>
              <a:t>коронавирусной</a:t>
            </a:r>
            <a:r>
              <a:rPr lang="ru-RU" dirty="0"/>
              <a:t> инфекции, может быть потенциальным её источником, только если </a:t>
            </a:r>
            <a:r>
              <a:rPr lang="ru-RU" b="1" i="1" dirty="0"/>
              <a:t>на момент вакцинации он </a:t>
            </a:r>
            <a:r>
              <a:rPr lang="ru-RU" b="1" dirty="0"/>
              <a:t>уже был болен </a:t>
            </a:r>
            <a:r>
              <a:rPr lang="ru-RU" dirty="0" smtClean="0"/>
              <a:t>COVID-19.</a:t>
            </a:r>
            <a:endParaRPr lang="ru-RU" dirty="0"/>
          </a:p>
        </p:txBody>
      </p:sp>
      <p:pic>
        <p:nvPicPr>
          <p:cNvPr id="17410" name="Picture 2" descr="N:\Ковид\605396_3ae239cd3b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100" y="4725144"/>
            <a:ext cx="3456028" cy="1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N:\Ковид\blobid16110425667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14" y="4658539"/>
            <a:ext cx="3014017" cy="2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Мифы о </a:t>
            </a:r>
            <a:r>
              <a:rPr lang="ru-RU" b="1" i="1" dirty="0">
                <a:solidFill>
                  <a:srgbClr val="C00000"/>
                </a:solidFill>
              </a:rPr>
              <a:t>вакцинации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или Чего мы боимся?)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55679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После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вакцинации иммунитет снижается, и можно легко заболеть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ковидом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другими респираторными инфекциями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9968" y="2924944"/>
            <a:ext cx="7234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Вакцина никак не </a:t>
            </a:r>
            <a:r>
              <a:rPr lang="ru-RU" dirty="0"/>
              <a:t>влияет на интенсивность иммунного </a:t>
            </a:r>
            <a:r>
              <a:rPr lang="ru-RU" dirty="0" smtClean="0"/>
              <a:t>ответа. «Перегрузить</a:t>
            </a:r>
            <a:r>
              <a:rPr lang="ru-RU" dirty="0"/>
              <a:t>» иммунную систему очередной вакциной невозможно. </a:t>
            </a:r>
            <a:endParaRPr lang="ru-RU" dirty="0" smtClean="0"/>
          </a:p>
          <a:p>
            <a:r>
              <a:rPr lang="ru-RU" dirty="0" smtClean="0"/>
              <a:t>При вакцинации вырабатываются «клетки </a:t>
            </a:r>
            <a:r>
              <a:rPr lang="ru-RU" dirty="0"/>
              <a:t>памяти», которые при встрече с настоящим вирусом обеспечат решительный ответ и быструю победу над </a:t>
            </a:r>
            <a:r>
              <a:rPr lang="ru-RU" dirty="0" smtClean="0"/>
              <a:t>врагом.</a:t>
            </a:r>
            <a:endParaRPr lang="ru-RU" dirty="0"/>
          </a:p>
        </p:txBody>
      </p:sp>
      <p:pic>
        <p:nvPicPr>
          <p:cNvPr id="17410" name="Picture 2" descr="N:\Ковид\605396_3ae239cd3b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100" y="4725144"/>
            <a:ext cx="3456028" cy="1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N:\Ковид\blobid16110425667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14" y="4658539"/>
            <a:ext cx="3014017" cy="2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3716647"/>
            <a:ext cx="3177127" cy="23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Вступление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204864"/>
            <a:ext cx="38603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«…во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дождя проскочить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струйками не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получится…»</a:t>
            </a:r>
            <a:endParaRPr lang="en-US" sz="1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i="1" dirty="0" err="1" smtClean="0">
                <a:solidFill>
                  <a:srgbClr val="C00000"/>
                </a:solidFill>
              </a:rPr>
              <a:t>В.В.Путин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1916088" cy="112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522608"/>
            <a:ext cx="3890113" cy="254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0511" y="3036314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ГЛОБАЛЬНО </a:t>
            </a:r>
            <a:r>
              <a:rPr lang="ru-RU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ЗАЩИТИТЬСЯ </a:t>
            </a:r>
            <a:br>
              <a:rPr lang="ru-RU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</a:br>
            <a:r>
              <a:rPr lang="ru-RU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от </a:t>
            </a:r>
            <a:r>
              <a:rPr lang="ru-RU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коронавируса </a:t>
            </a:r>
            <a:r>
              <a:rPr lang="en-US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COVID</a:t>
            </a:r>
            <a:r>
              <a:rPr lang="ru-RU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-19</a:t>
            </a:r>
            <a:endParaRPr lang="ru-RU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1" y="4913751"/>
            <a:ext cx="2736158" cy="19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07324" y="6389933"/>
            <a:ext cx="2101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всё краснее…</a:t>
            </a:r>
            <a:endParaRPr lang="en-US" sz="1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720" y="3378542"/>
            <a:ext cx="3019191" cy="334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Мифы о </a:t>
            </a:r>
            <a:r>
              <a:rPr lang="ru-RU" b="1" i="1" dirty="0">
                <a:solidFill>
                  <a:srgbClr val="C00000"/>
                </a:solidFill>
              </a:rPr>
              <a:t>вакцинации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или Чего мы боимся?)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55679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Я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переболел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ковидом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Зачем мне делать прививку?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387789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Уровень </a:t>
            </a:r>
            <a:r>
              <a:rPr lang="ru-RU" dirty="0"/>
              <a:t>антител после перенесённого COVID-19 довольно быстро снижается и становится недостаточным для эффективной защиты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вакцинированного человека антитела сохраняются дольше. </a:t>
            </a:r>
            <a:endParaRPr lang="ru-RU" dirty="0"/>
          </a:p>
        </p:txBody>
      </p:sp>
      <p:pic>
        <p:nvPicPr>
          <p:cNvPr id="17410" name="Picture 2" descr="N:\Ковид\605396_3ae239cd3b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100" y="4725144"/>
            <a:ext cx="3456028" cy="1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N:\Ковид\blobid16110425667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14" y="4658539"/>
            <a:ext cx="3014017" cy="2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Мифы о </a:t>
            </a:r>
            <a:r>
              <a:rPr lang="ru-RU" b="1" i="1" dirty="0">
                <a:solidFill>
                  <a:srgbClr val="C00000"/>
                </a:solidFill>
              </a:rPr>
              <a:t>вакцинации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или Чего мы боимся?)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55679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слышал, что вакцина не защищает от вируса полностью.</a:t>
            </a:r>
          </a:p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387789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вакцинации и выработки антител вероятность заболеть низка, но всё же возможна. </a:t>
            </a:r>
            <a:endParaRPr lang="ru-RU" dirty="0" smtClean="0"/>
          </a:p>
          <a:p>
            <a:r>
              <a:rPr lang="ru-RU" dirty="0" smtClean="0"/>
              <a:t>Но факт</a:t>
            </a:r>
            <a:r>
              <a:rPr lang="ru-RU" dirty="0"/>
              <a:t>: </a:t>
            </a:r>
            <a:r>
              <a:rPr lang="ru-RU" b="1" i="1" dirty="0"/>
              <a:t>в реанимациях </a:t>
            </a:r>
            <a:r>
              <a:rPr lang="ru-RU" b="1" i="1" dirty="0" err="1"/>
              <a:t>ковидных</a:t>
            </a:r>
            <a:r>
              <a:rPr lang="ru-RU" b="1" i="1" dirty="0"/>
              <a:t> больниц лежат только </a:t>
            </a:r>
            <a:r>
              <a:rPr lang="ru-RU" b="1" i="1" dirty="0" err="1"/>
              <a:t>непривитые</a:t>
            </a:r>
            <a:r>
              <a:rPr lang="ru-RU" b="1" i="1" dirty="0"/>
              <a:t> тяжелобольные</a:t>
            </a:r>
            <a:r>
              <a:rPr lang="ru-RU" dirty="0"/>
              <a:t>. Привитые, с высоким уровнем титров, болеют редко и гораздо легче</a:t>
            </a:r>
            <a:r>
              <a:rPr lang="ru-RU" dirty="0" smtClean="0"/>
              <a:t>.</a:t>
            </a:r>
          </a:p>
          <a:p>
            <a:r>
              <a:rPr lang="ru-RU" dirty="0"/>
              <a:t>На эффективность влияют исходные характеристики вакцины и иммунный статус конкретного человека.</a:t>
            </a:r>
          </a:p>
        </p:txBody>
      </p:sp>
      <p:pic>
        <p:nvPicPr>
          <p:cNvPr id="17410" name="Picture 2" descr="N:\Ковид\605396_3ae239cd3b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100" y="4725144"/>
            <a:ext cx="3456028" cy="1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N:\Ковид\blobid16110425667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14" y="4658539"/>
            <a:ext cx="3014017" cy="2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Мифы о </a:t>
            </a:r>
            <a:r>
              <a:rPr lang="ru-RU" b="1" i="1" dirty="0">
                <a:solidFill>
                  <a:srgbClr val="C00000"/>
                </a:solidFill>
              </a:rPr>
              <a:t>вакцинации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или Чего мы боимся?)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55679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Почему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быстро придумали вакцину?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066399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Ученые придумали и используют вакцину от гриппа на основе аденовируса почти 70 лет.</a:t>
            </a:r>
          </a:p>
          <a:p>
            <a:r>
              <a:rPr lang="ru-RU" dirty="0" smtClean="0"/>
              <a:t>Препараты </a:t>
            </a:r>
            <a:r>
              <a:rPr lang="ru-RU" dirty="0"/>
              <a:t>на основе аденовируса человека </a:t>
            </a:r>
            <a:r>
              <a:rPr lang="ru-RU" b="1" i="1" dirty="0"/>
              <a:t>массово</a:t>
            </a:r>
            <a:r>
              <a:rPr lang="ru-RU" dirty="0"/>
              <a:t> применяются уже более 50 лет.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 Китае препарат на этой основе для лечения раковых опухолей был успешно принят уже более 30 000 пациентами. </a:t>
            </a:r>
            <a:endParaRPr lang="ru-RU" dirty="0" smtClean="0"/>
          </a:p>
          <a:p>
            <a:r>
              <a:rPr lang="ru-RU" dirty="0" smtClean="0"/>
              <a:t>Вакцина </a:t>
            </a:r>
            <a:r>
              <a:rPr lang="ru-RU" dirty="0"/>
              <a:t>от лихорадки </a:t>
            </a:r>
            <a:r>
              <a:rPr lang="ru-RU" dirty="0" err="1"/>
              <a:t>Эбола</a:t>
            </a:r>
            <a:r>
              <a:rPr lang="ru-RU" dirty="0"/>
              <a:t> </a:t>
            </a:r>
            <a:r>
              <a:rPr lang="ru-RU" dirty="0" smtClean="0"/>
              <a:t>создана в 1980-х годах на </a:t>
            </a:r>
            <a:r>
              <a:rPr lang="ru-RU" dirty="0"/>
              <a:t>основе аденовируса </a:t>
            </a:r>
            <a:r>
              <a:rPr lang="ru-RU" dirty="0" smtClean="0"/>
              <a:t>человека</a:t>
            </a:r>
            <a:r>
              <a:rPr lang="ru-RU" dirty="0"/>
              <a:t>.</a:t>
            </a:r>
          </a:p>
        </p:txBody>
      </p:sp>
      <p:pic>
        <p:nvPicPr>
          <p:cNvPr id="17410" name="Picture 2" descr="N:\Ковид\605396_3ae239cd3b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100" y="4725144"/>
            <a:ext cx="3456028" cy="1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N:\Ковид\blobid16110425667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14" y="4658539"/>
            <a:ext cx="3014017" cy="2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Предлагают купить сертификат о </a:t>
            </a:r>
            <a:r>
              <a:rPr lang="ru-RU" b="1" i="1" dirty="0" smtClean="0">
                <a:solidFill>
                  <a:srgbClr val="C00000"/>
                </a:solidFill>
              </a:rPr>
              <a:t>вакцинации…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604527"/>
            <a:ext cx="3096344" cy="206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2474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VK, Михаил Анонимов: </a:t>
            </a:r>
            <a:r>
              <a:rPr lang="ru-RU" dirty="0"/>
              <a:t>«Я прививаться не собираюсь: раз до сих пор не заболел, не думаю, что вирус настигнет меня сейчас. </a:t>
            </a:r>
            <a:r>
              <a:rPr lang="ru-RU" dirty="0" smtClean="0"/>
              <a:t>Думаю </a:t>
            </a:r>
            <a:r>
              <a:rPr lang="ru-RU" dirty="0"/>
              <a:t>сделать сертификат о вакцинации без прививки. </a:t>
            </a:r>
            <a:r>
              <a:rPr lang="ru-RU" dirty="0" smtClean="0"/>
              <a:t>Смогу </a:t>
            </a:r>
            <a:r>
              <a:rPr lang="ru-RU" dirty="0"/>
              <a:t>ли я использовать такой сертификат как настоящий? Пустят ли меня по нему на Кипр или в Грецию</a:t>
            </a:r>
            <a:r>
              <a:rPr lang="ru-RU" dirty="0" smtClean="0"/>
              <a:t>?»</a:t>
            </a:r>
            <a:endParaRPr lang="ru-RU" dirty="0"/>
          </a:p>
          <a:p>
            <a:r>
              <a:rPr lang="ru-RU" b="1" i="1" dirty="0"/>
              <a:t>Дмитрий Сергеев, майор полиции в отставке: </a:t>
            </a:r>
            <a:r>
              <a:rPr lang="ru-RU" dirty="0" smtClean="0"/>
              <a:t>«</a:t>
            </a:r>
            <a:r>
              <a:rPr lang="ru-RU" dirty="0"/>
              <a:t>И</a:t>
            </a:r>
            <a:r>
              <a:rPr lang="ru-RU" dirty="0" smtClean="0"/>
              <a:t>спользовать </a:t>
            </a:r>
            <a:r>
              <a:rPr lang="ru-RU" dirty="0"/>
              <a:t>такой сертификат вы можете как угодно. </a:t>
            </a:r>
            <a:r>
              <a:rPr lang="ru-RU" dirty="0" smtClean="0"/>
              <a:t>Кого-то </a:t>
            </a:r>
            <a:r>
              <a:rPr lang="ru-RU" dirty="0"/>
              <a:t>им даже получится обмануть. Но вот </a:t>
            </a:r>
            <a:r>
              <a:rPr lang="ru-RU" dirty="0" err="1"/>
              <a:t>коронавирус</a:t>
            </a:r>
            <a:r>
              <a:rPr lang="ru-RU" dirty="0"/>
              <a:t> поддельным сертификатом перехитрить точно нельзя: от инфекции он в отличие от реальной вакцинации защитить не может. При этом и продавцы, и покупатели поддельных сертификатов могут стать фигурантами уголовных дел и лишиться свободы.»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000" y="4604527"/>
            <a:ext cx="1545256" cy="206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4604528"/>
            <a:ext cx="1460853" cy="20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N:\Ковид\koncepciya1_4_730h30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96" y="4604527"/>
            <a:ext cx="3093393" cy="12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Коллективный </a:t>
            </a:r>
            <a:r>
              <a:rPr lang="ru-RU" b="1" i="1" dirty="0">
                <a:solidFill>
                  <a:srgbClr val="C00000"/>
                </a:solidFill>
              </a:rPr>
              <a:t>иммунитет – что это?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0566" y="1196752"/>
            <a:ext cx="7355929" cy="522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Штаммы вируса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965627"/>
            <a:ext cx="52714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Мутация представляет собой молекулярно-биологический процесс, когда в процессе вирусной репликации </a:t>
            </a:r>
            <a:r>
              <a:rPr lang="ru-RU" dirty="0" smtClean="0"/>
              <a:t>происходят </a:t>
            </a:r>
            <a:r>
              <a:rPr lang="ru-RU" dirty="0"/>
              <a:t>«сбивки» на этапах транскрипции и </a:t>
            </a:r>
            <a:r>
              <a:rPr lang="ru-RU" dirty="0" smtClean="0"/>
              <a:t>трансляции генетического </a:t>
            </a:r>
            <a:r>
              <a:rPr lang="ru-RU" dirty="0"/>
              <a:t>кода с РНК вируса на ДНК клетки хозяина. Такие ошибки в ДНК приводят к формированию измененных генов, кодирующих белки вируса, вследствие чего появляются </a:t>
            </a:r>
            <a:r>
              <a:rPr lang="ru-RU" dirty="0" smtClean="0"/>
              <a:t>новые штаммы вируса с </a:t>
            </a:r>
            <a:r>
              <a:rPr lang="ru-RU" dirty="0"/>
              <a:t>измененными свойствами собственных белков.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636" y="1109643"/>
            <a:ext cx="3567629" cy="224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N:\Ковид\2702zd4402d5c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6024" y="4309360"/>
            <a:ext cx="9001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N:\Ковид\1614563276_3-p-kartinka-cheloveka-na-belom-fone-4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4837" y="4317724"/>
            <a:ext cx="9001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N:\Ковид\5acbce5ca7686bda705623ef070ab94d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273" y="4309360"/>
            <a:ext cx="162552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N:\Ковид\depositphotos_243552538-stock-illustration-virus-mutation-to-superbug-vector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3061" y="3510112"/>
            <a:ext cx="77152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20489" idx="3"/>
            <a:endCxn id="20483" idx="0"/>
          </p:cNvCxnSpPr>
          <p:nvPr/>
        </p:nvCxnSpPr>
        <p:spPr>
          <a:xfrm>
            <a:off x="2414587" y="4138762"/>
            <a:ext cx="521494" cy="1705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ыгнутая вверх стрелка 6"/>
          <p:cNvSpPr/>
          <p:nvPr/>
        </p:nvSpPr>
        <p:spPr>
          <a:xfrm>
            <a:off x="2936081" y="3959800"/>
            <a:ext cx="1928812" cy="357924"/>
          </a:xfrm>
          <a:prstGeom prst="curvedDownArrow">
            <a:avLst>
              <a:gd name="adj1" fmla="val 25000"/>
              <a:gd name="adj2" fmla="val 94895"/>
              <a:gd name="adj3" fmla="val 409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864893" y="4000638"/>
            <a:ext cx="1928812" cy="357924"/>
          </a:xfrm>
          <a:prstGeom prst="curvedDownArrow">
            <a:avLst>
              <a:gd name="adj1" fmla="val 25000"/>
              <a:gd name="adj2" fmla="val 94895"/>
              <a:gd name="adj3" fmla="val 409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6793705" y="3951436"/>
            <a:ext cx="1928812" cy="357924"/>
          </a:xfrm>
          <a:prstGeom prst="curvedDownArrow">
            <a:avLst>
              <a:gd name="adj1" fmla="val 25000"/>
              <a:gd name="adj2" fmla="val 94895"/>
              <a:gd name="adj3" fmla="val 409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9" descr="N:\Ковид\depositphotos_243552538-stock-illustration-virus-mutation-to-superbug-vector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8743" y="3595411"/>
            <a:ext cx="88984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N:\Ковид\depositphotos_243552538-stock-illustration-virus-mutation-to-superbug-vector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6499" y="3729912"/>
            <a:ext cx="119784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277108" y="3561797"/>
            <a:ext cx="1197849" cy="1656062"/>
            <a:chOff x="7325252" y="3331150"/>
            <a:chExt cx="1197849" cy="1656062"/>
          </a:xfrm>
        </p:grpSpPr>
        <p:pic>
          <p:nvPicPr>
            <p:cNvPr id="21" name="Picture 9" descr="N:\Ковид\depositphotos_243552538-stock-illustration-virus-mutation-to-superbug-vector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7325252" y="3331150"/>
              <a:ext cx="1197849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N:\Ковид\depositphotos_243552538-stock-illustration-virus-mutation-to-superbug-vector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25252" y="3729912"/>
              <a:ext cx="1197849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16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2246 L 0.02587 -0.02592 C 0.03143 -0.03657 0.03959 -0.04213 0.0481 -0.04213 C 0.05782 -0.04213 0.06546 -0.03657 0.07101 -0.02592 L 0.09705 0.02246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5469 -0.04676 C 0.06632 -0.05741 0.0835 -0.06297 0.10139 -0.06297 C 0.12187 -0.06297 0.13819 -0.05741 0.14965 -0.04676 L 0.20469 4.07407E-6 " pathEditMode="relative" rAng="0" ptsTypes="FffFF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3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-2.59259E-6 L 0.05886 -0.05463 C 0.07118 -0.0669 0.08976 -0.07338 0.10903 -0.07338 C 0.13091 -0.07338 0.14861 -0.0669 0.16094 -0.05463 L 0.21997 -2.59259E-6 " pathEditMode="relative" rAng="0" ptsTypes="FffFF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250"/>
                            </p:stCondLst>
                            <p:childTnLst>
                              <p:par>
                                <p:cTn id="38" presetID="3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4.07407E-6 L 0.11389 -0.05024 C 0.13785 -0.06135 0.17361 -0.06737 0.21077 -0.06737 C 0.2533 -0.06737 0.28716 -0.06135 0.31111 -0.05024 L 0.42518 4.07407E-6 " pathEditMode="relative" rAng="0" ptsTypes="FffFF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Удар по экономике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948" y="2824658"/>
            <a:ext cx="3096344" cy="206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7948" y="1070332"/>
            <a:ext cx="30700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Объявление </a:t>
            </a:r>
            <a:r>
              <a:rPr lang="ru-RU" dirty="0" err="1" smtClean="0"/>
              <a:t>локдауна</a:t>
            </a:r>
            <a:r>
              <a:rPr lang="ru-RU" dirty="0" smtClean="0"/>
              <a:t>: не работают предприятия – нет денег работникам, нет денег на налоги – нет денег у государства на социальные программы…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0286" y="3068960"/>
            <a:ext cx="40542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Лечение одного больного с коронавирусом в больнице обходится порядка 200 тысяч рублей, а считая косвенный ущерб от одного случая, сумма, наверное, ближе к полумиллиону рублей…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246710"/>
            <a:ext cx="282722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87" y="4888081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7948" y="5210753"/>
            <a:ext cx="3646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Один день </a:t>
            </a:r>
            <a:r>
              <a:rPr lang="ru-RU" dirty="0" err="1" smtClean="0"/>
              <a:t>постковидной</a:t>
            </a:r>
            <a:r>
              <a:rPr lang="ru-RU" dirty="0" smtClean="0"/>
              <a:t> реабилитации в санатории, профилактории, </a:t>
            </a:r>
            <a:br>
              <a:rPr lang="ru-RU" dirty="0" smtClean="0"/>
            </a:br>
            <a:r>
              <a:rPr lang="ru-RU" dirty="0" smtClean="0"/>
              <a:t>центре реабилитации </a:t>
            </a:r>
            <a:br>
              <a:rPr lang="ru-RU" dirty="0" smtClean="0"/>
            </a:br>
            <a:r>
              <a:rPr lang="ru-RU" dirty="0" smtClean="0"/>
              <a:t>стоит </a:t>
            </a:r>
            <a:r>
              <a:rPr lang="ru-RU" dirty="0"/>
              <a:t>от 3500 до 5500 рублей…</a:t>
            </a:r>
          </a:p>
        </p:txBody>
      </p:sp>
    </p:spTree>
    <p:extLst>
      <p:ext uri="{BB962C8B-B14F-4D97-AF65-F5344CB8AC3E}">
        <p14:creationId xmlns:p14="http://schemas.microsoft.com/office/powerpoint/2010/main" val="42616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Поговорим </a:t>
            </a:r>
            <a:r>
              <a:rPr lang="ru-RU" b="1" i="1" dirty="0">
                <a:solidFill>
                  <a:srgbClr val="C00000"/>
                </a:solidFill>
              </a:rPr>
              <a:t>о </a:t>
            </a:r>
            <a:r>
              <a:rPr lang="ru-RU" b="1" i="1" dirty="0" smtClean="0">
                <a:solidFill>
                  <a:srgbClr val="C00000"/>
                </a:solidFill>
              </a:rPr>
              <a:t>медиках…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42084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0541" y="270892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От </a:t>
            </a:r>
            <a:r>
              <a:rPr lang="ru-RU" sz="2800" b="1" dirty="0">
                <a:solidFill>
                  <a:srgbClr val="C00000"/>
                </a:solidFill>
              </a:rPr>
              <a:t>коронавируса в мире умерли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не </a:t>
            </a:r>
            <a:r>
              <a:rPr lang="ru-RU" sz="2800" b="1" dirty="0">
                <a:solidFill>
                  <a:srgbClr val="C00000"/>
                </a:solidFill>
              </a:rPr>
              <a:t>менее 80 000 медицинских работников</a:t>
            </a:r>
          </a:p>
        </p:txBody>
      </p:sp>
      <p:pic>
        <p:nvPicPr>
          <p:cNvPr id="22532" name="Picture 4" descr="https://masheka.com/uploads/posts/2020-11/1605350684_1596700611_or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578" y="908720"/>
            <a:ext cx="258682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05850"/>
            <a:ext cx="3624332" cy="241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88" y="3657583"/>
            <a:ext cx="2950000" cy="16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624" y="5033114"/>
            <a:ext cx="2501508" cy="166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132" y="930129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6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ИДЁТ </a:t>
            </a:r>
            <a:r>
              <a:rPr lang="ru-RU" b="1" i="1" dirty="0">
                <a:solidFill>
                  <a:srgbClr val="C00000"/>
                </a:solidFill>
              </a:rPr>
              <a:t>ВОЙНА!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95390" y="4083154"/>
            <a:ext cx="279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 ЕШЬ НА УЛИЦЕ!!!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5780" y="179959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НОСИ МАСКУ! 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1855" y="3644979"/>
            <a:ext cx="150958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МОЙ РУКИ!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33902" y="6021288"/>
            <a:ext cx="304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ДЕЗИНФИЦИРУЙ ПРОДУКТЫ И ТОВАРЫ ИЗ МАГАЗИНА!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780" y="188840"/>
            <a:ext cx="2381412" cy="16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61" y="2609250"/>
            <a:ext cx="2219178" cy="147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913" y="2345340"/>
            <a:ext cx="2254522" cy="12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39" y="4444894"/>
            <a:ext cx="2585899" cy="157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18104" y="6021288"/>
            <a:ext cx="304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ПОСЕЩАЙ МНОГОЛЮДНЫЕ МЕСТА!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939" y="4277436"/>
            <a:ext cx="2614470" cy="17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85446" y="2579315"/>
            <a:ext cx="2597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СДЕЛАЙ ПРИВИВКУ!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795" y="894816"/>
            <a:ext cx="3355243" cy="167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16" y="4725144"/>
            <a:ext cx="2370734" cy="157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7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6524913"/>
            <a:ext cx="39708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/>
              <a:t>Fink G et all. MedRxiv. 2020. DOI: 10.1101/2020.06.29.20142505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19528" cy="23042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Взаимосвязь между сезонной вакцинацией против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гриппа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 COVID-19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Предварительные 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результаты взаимосвязи между раннее проведенной вакцинацией  против сезонного гриппа (2019-2020)  и 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COVID-19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348880"/>
            <a:ext cx="7596336" cy="4299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Результаты исследования</a:t>
            </a:r>
            <a:r>
              <a:rPr lang="en-US" dirty="0" smtClean="0"/>
              <a:t> (</a:t>
            </a:r>
            <a:r>
              <a:rPr lang="ru-RU" dirty="0" smtClean="0"/>
              <a:t>более   92 000 пациентов): пациенты,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провакцинированые</a:t>
            </a:r>
            <a:r>
              <a:rPr lang="ru-RU" sz="3100" b="1" i="1" dirty="0" smtClean="0">
                <a:solidFill>
                  <a:srgbClr val="002060"/>
                </a:solidFill>
              </a:rPr>
              <a:t> от гриппа, нуждались на 20% реже в респираторной поддержке и на 8% реже - в интенсивной терапии</a:t>
            </a:r>
            <a:r>
              <a:rPr lang="ru-RU" sz="3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dirty="0" smtClean="0"/>
              <a:t>У тех, кто </a:t>
            </a:r>
            <a:r>
              <a:rPr lang="ru-RU" b="1" i="1" dirty="0" smtClean="0">
                <a:solidFill>
                  <a:srgbClr val="002060"/>
                </a:solidFill>
              </a:rPr>
              <a:t>был вакцинирован до появления симптомов </a:t>
            </a:r>
            <a:r>
              <a:rPr lang="ru-RU" dirty="0" smtClean="0"/>
              <a:t>COVID-19,</a:t>
            </a:r>
            <a:r>
              <a:rPr lang="ru-RU" b="1" dirty="0" smtClean="0"/>
              <a:t> </a:t>
            </a:r>
            <a:r>
              <a:rPr lang="ru-RU" sz="3100" b="1" i="1" dirty="0" smtClean="0">
                <a:solidFill>
                  <a:srgbClr val="002060"/>
                </a:solidFill>
              </a:rPr>
              <a:t>вероятность летального исхода снижалась на 17- 20%.  </a:t>
            </a:r>
          </a:p>
          <a:p>
            <a:r>
              <a:rPr lang="ru-RU" dirty="0" smtClean="0"/>
              <a:t>Ряд экспертов считают, что </a:t>
            </a:r>
            <a:r>
              <a:rPr lang="ru-RU" b="1" dirty="0" smtClean="0"/>
              <a:t>полученный иммунитет против инфекции гриппа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dirty="0" smtClean="0"/>
              <a:t>по крайней мере частично, </a:t>
            </a:r>
            <a:r>
              <a:rPr lang="ru-RU" b="1" dirty="0" smtClean="0"/>
              <a:t>будет способствовать развитию неспецифического иммунитета против SARS-CoV-2 </a:t>
            </a:r>
            <a:r>
              <a:rPr lang="ru-RU" dirty="0" smtClean="0"/>
              <a:t>особенно при применении </a:t>
            </a:r>
            <a:r>
              <a:rPr lang="ru-RU" dirty="0" err="1" smtClean="0"/>
              <a:t>адъювантных</a:t>
            </a:r>
            <a:r>
              <a:rPr lang="ru-RU" dirty="0" smtClean="0"/>
              <a:t> вакцин. Это подтверждается сходством иммунного ответа в отношении обоих вирусов.</a:t>
            </a:r>
            <a:r>
              <a:rPr lang="ru-RU" b="1" dirty="0" smtClean="0"/>
              <a:t> </a:t>
            </a:r>
          </a:p>
          <a:p>
            <a:endParaRPr lang="ru-RU" sz="1100" i="1" dirty="0" smtClean="0"/>
          </a:p>
          <a:p>
            <a:endParaRPr lang="en-US" sz="1100" i="1" dirty="0" smtClean="0"/>
          </a:p>
          <a:p>
            <a:pPr marL="0" indent="0">
              <a:buNone/>
            </a:pPr>
            <a:r>
              <a:rPr lang="en-US" sz="1100" i="1" dirty="0" smtClean="0"/>
              <a:t>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29" y="6330524"/>
            <a:ext cx="131683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51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Ну и что?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Всё равно все переболеем…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06079"/>
            <a:ext cx="864096" cy="6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0073">
            <a:off x="922508" y="202079"/>
            <a:ext cx="1169196" cy="16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1508" y="1259748"/>
            <a:ext cx="5218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ВОЗ: </a:t>
            </a:r>
            <a:r>
              <a:rPr lang="ru-RU" b="1" dirty="0"/>
              <a:t>каждый десятый выздоровевший сообщает о сохранившихся симптомах коронавируса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3111" y="1979879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Американский обзор рассматривает более 50 различных видов осложнений после </a:t>
            </a:r>
            <a:r>
              <a:rPr lang="ru-RU" dirty="0" smtClean="0">
                <a:solidFill>
                  <a:srgbClr val="7030A0"/>
                </a:solidFill>
              </a:rPr>
              <a:t>COVID-19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1421" y="3940468"/>
            <a:ext cx="4214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Памятка Минздрава: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20-30% переболевших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могут возникать тромбозы; одышка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остаётся у 31,7%,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кашель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у 13,5%, жалобы на боль в груди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тахикардия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- 12,7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9483" y="6095037"/>
            <a:ext cx="3389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Только у 30% </a:t>
            </a:r>
            <a:r>
              <a:rPr lang="ru-RU" dirty="0" smtClean="0">
                <a:solidFill>
                  <a:srgbClr val="7030A0"/>
                </a:solidFill>
              </a:rPr>
              <a:t>переболевших восстанавливается </a:t>
            </a:r>
            <a:r>
              <a:rPr lang="ru-RU" dirty="0">
                <a:solidFill>
                  <a:srgbClr val="7030A0"/>
                </a:solidFill>
              </a:rPr>
              <a:t>психика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925592" cy="78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41" y="3940468"/>
            <a:ext cx="921767" cy="6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02" y="5150764"/>
            <a:ext cx="936104" cy="6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96136" y="2664886"/>
            <a:ext cx="33466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Остаются у переболевших: усталость </a:t>
            </a:r>
            <a:r>
              <a:rPr lang="ru-RU" dirty="0"/>
              <a:t>и утомляемость, </a:t>
            </a:r>
            <a:r>
              <a:rPr lang="ru-RU" dirty="0" smtClean="0"/>
              <a:t>головная </a:t>
            </a:r>
            <a:r>
              <a:rPr lang="ru-RU" dirty="0"/>
              <a:t>боль, </a:t>
            </a:r>
            <a:r>
              <a:rPr lang="ru-RU" dirty="0" smtClean="0"/>
              <a:t>бессонница, </a:t>
            </a:r>
            <a:r>
              <a:rPr lang="ru-RU" dirty="0"/>
              <a:t>боли в мышцах и суставах,  </a:t>
            </a:r>
            <a:r>
              <a:rPr lang="ru-RU" dirty="0" smtClean="0"/>
              <a:t>одышка, </a:t>
            </a:r>
            <a:r>
              <a:rPr lang="ru-RU" dirty="0"/>
              <a:t>кашель, </a:t>
            </a:r>
            <a:r>
              <a:rPr lang="ru-RU" dirty="0" smtClean="0"/>
              <a:t> </a:t>
            </a:r>
            <a:r>
              <a:rPr lang="ru-RU" dirty="0"/>
              <a:t>диарея, </a:t>
            </a:r>
            <a:r>
              <a:rPr lang="ru-RU" dirty="0" smtClean="0"/>
              <a:t>головокружение, анемия</a:t>
            </a:r>
            <a:r>
              <a:rPr lang="ru-RU" dirty="0"/>
              <a:t>, воспалительные заболевания кишечника, </a:t>
            </a:r>
            <a:r>
              <a:rPr lang="ru-RU" dirty="0" smtClean="0"/>
              <a:t>миокардиты, </a:t>
            </a:r>
            <a:r>
              <a:rPr lang="ru-RU" dirty="0"/>
              <a:t>снижение </a:t>
            </a:r>
            <a:r>
              <a:rPr lang="ru-RU" dirty="0" smtClean="0"/>
              <a:t>познавательных функций, </a:t>
            </a:r>
            <a:r>
              <a:rPr lang="ru-RU" dirty="0"/>
              <a:t>«туман в голове</a:t>
            </a:r>
            <a:r>
              <a:rPr lang="ru-RU" dirty="0" smtClean="0"/>
              <a:t>», постепенное </a:t>
            </a:r>
            <a:r>
              <a:rPr lang="ru-RU" dirty="0"/>
              <a:t>снижение остроты зрения и </a:t>
            </a:r>
            <a:r>
              <a:rPr lang="ru-RU" dirty="0" smtClean="0"/>
              <a:t>слуха…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1072" y="1989222"/>
            <a:ext cx="1520070" cy="15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160" y="2996952"/>
            <a:ext cx="1834563" cy="12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539" y="5484615"/>
            <a:ext cx="1960579" cy="11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160" y="5531584"/>
            <a:ext cx="1664103" cy="106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7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577209"/>
            <a:ext cx="3456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Root‐Bernstein R. 2020 DOI: 10.1002/bies.202000076</a:t>
            </a: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320" y="332656"/>
            <a:ext cx="7221488" cy="127160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Взаимосвязь между вакцинацией против пневмококка и COVID-19 </a:t>
            </a:r>
            <a:r>
              <a:rPr lang="ru-RU" sz="25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5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5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Гипотеза </a:t>
            </a:r>
            <a:r>
              <a:rPr lang="ru-RU" sz="25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 возможном влиянии проведенной ранее вакцинации против пневмококка на заболеваемость и смертность от COVID-19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73423"/>
            <a:ext cx="7416824" cy="518457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/>
              <a:t>   </a:t>
            </a:r>
            <a:r>
              <a:rPr lang="ru-RU" sz="1700" b="1" i="1" dirty="0">
                <a:solidFill>
                  <a:srgbClr val="FF0000"/>
                </a:solidFill>
              </a:rPr>
              <a:t>согласно выдвинутой гипотезе зависимость между охватом вакцинации населения против пневмококковой инфекции и долей тяжелых случаев и смертности от COVID-19 должна быть обратно пропорциональной – чем выше охват, тем ниже доля тяжелых случаев и смертей</a:t>
            </a:r>
            <a:r>
              <a:rPr lang="ru-RU" sz="1700" b="1" dirty="0">
                <a:solidFill>
                  <a:srgbClr val="FF0000"/>
                </a:solidFill>
              </a:rPr>
              <a:t>.</a:t>
            </a:r>
            <a:endParaRPr lang="en-US" sz="1700" b="1" dirty="0">
              <a:solidFill>
                <a:srgbClr val="FF0000"/>
              </a:solidFill>
            </a:endParaRPr>
          </a:p>
          <a:p>
            <a:endParaRPr lang="ru-RU" sz="1100" i="1" dirty="0"/>
          </a:p>
          <a:p>
            <a:pPr algn="just"/>
            <a:r>
              <a:rPr lang="ru-RU" sz="3100" dirty="0"/>
              <a:t>В странах Европейского Союза, Великобритании и США вакцинация против </a:t>
            </a:r>
            <a:r>
              <a:rPr lang="ru-RU" sz="3100" dirty="0" smtClean="0"/>
              <a:t>пневмококка:  дети в </a:t>
            </a:r>
            <a:r>
              <a:rPr lang="ru-RU" sz="3100" dirty="0"/>
              <a:t>возрасте 2-3 </a:t>
            </a:r>
            <a:r>
              <a:rPr lang="ru-RU" sz="3100" dirty="0" smtClean="0"/>
              <a:t>месяцев, люди </a:t>
            </a:r>
            <a:r>
              <a:rPr lang="ru-RU" sz="3100" dirty="0"/>
              <a:t>старше 65 лет, </a:t>
            </a:r>
            <a:r>
              <a:rPr lang="ru-RU" sz="3100" dirty="0" smtClean="0"/>
              <a:t>взрослые, находящиеся </a:t>
            </a:r>
            <a:r>
              <a:rPr lang="ru-RU" sz="3100" dirty="0"/>
              <a:t>в группе риска. </a:t>
            </a:r>
          </a:p>
          <a:p>
            <a:pPr algn="just"/>
            <a:r>
              <a:rPr lang="ru-RU" sz="3100" dirty="0" err="1" smtClean="0"/>
              <a:t>Root-Bernstein</a:t>
            </a:r>
            <a:r>
              <a:rPr lang="ru-RU" sz="3100" dirty="0" smtClean="0"/>
              <a:t> (по данным заболеваемости </a:t>
            </a:r>
            <a:r>
              <a:rPr lang="ru-RU" sz="3100" dirty="0"/>
              <a:t>и смертности от COVID-19 за март-апрель 2020 </a:t>
            </a:r>
            <a:r>
              <a:rPr lang="ru-RU" sz="3100" dirty="0" smtClean="0"/>
              <a:t>года): более</a:t>
            </a:r>
            <a:r>
              <a:rPr lang="ru-RU" b="1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высокие показатели вакцинации от пневмококковой инфекции среди младенцев и людей старшего возраста (&gt;65 лет) значимо и устойчиво коррелируют со снижением заболеваемости COVID-19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/>
              <a:t>(коэффициент корреляции R2 = 0,732) </a:t>
            </a:r>
            <a:r>
              <a:rPr lang="ru-RU" sz="3100" dirty="0">
                <a:solidFill>
                  <a:srgbClr val="C00000"/>
                </a:solidFill>
              </a:rPr>
              <a:t>и смертности </a:t>
            </a:r>
            <a:r>
              <a:rPr lang="ru-RU" sz="3100" dirty="0"/>
              <a:t>(коэффициент корреляции R2 = 0,558) на миллион населения. </a:t>
            </a:r>
            <a:endParaRPr lang="ru-RU" sz="3100" dirty="0" smtClean="0"/>
          </a:p>
          <a:p>
            <a:pPr algn="just"/>
            <a:r>
              <a:rPr lang="ru-RU" sz="3100" dirty="0"/>
              <a:t>Пневмококковая вакцина показала свою эффективность по предотвращению возникновения респираторных суперинфекций c участием S. </a:t>
            </a:r>
            <a:r>
              <a:rPr lang="ru-RU" sz="3100" dirty="0" err="1"/>
              <a:t>pneumoniae</a:t>
            </a:r>
            <a:r>
              <a:rPr lang="ru-RU" sz="3100" dirty="0"/>
              <a:t> у больных </a:t>
            </a:r>
            <a:r>
              <a:rPr lang="ru-RU" sz="3100" dirty="0" err="1"/>
              <a:t>коронавирусом</a:t>
            </a:r>
            <a:r>
              <a:rPr lang="ru-RU" sz="3100" dirty="0"/>
              <a:t>. </a:t>
            </a:r>
          </a:p>
          <a:p>
            <a:pPr algn="just"/>
            <a:r>
              <a:rPr lang="ru-RU" sz="3100" dirty="0">
                <a:solidFill>
                  <a:srgbClr val="FF0000"/>
                </a:solidFill>
              </a:rPr>
              <a:t>При своевременной вакцинации против пневмококка удалось бы избежать примерно 10% всех смертей от COVID-19 </a:t>
            </a:r>
            <a:r>
              <a:rPr lang="ru-RU" sz="3100" dirty="0"/>
              <a:t>за счет предотвращения появления пневмококковой суперинфекции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29" y="6330524"/>
            <a:ext cx="131683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711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766089" y="0"/>
            <a:ext cx="727280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СТОП </a:t>
            </a:r>
            <a:r>
              <a:rPr lang="ru-RU" b="1" i="1" dirty="0" err="1" smtClean="0">
                <a:solidFill>
                  <a:srgbClr val="C00000"/>
                </a:solidFill>
              </a:rPr>
              <a:t>коронавирус</a:t>
            </a:r>
            <a:r>
              <a:rPr lang="ru-RU" b="1" i="1" dirty="0" smtClean="0">
                <a:solidFill>
                  <a:srgbClr val="C00000"/>
                </a:solidFill>
              </a:rPr>
              <a:t>!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860032" y="3003973"/>
            <a:ext cx="4055401" cy="1183064"/>
            <a:chOff x="4299245" y="3248112"/>
            <a:chExt cx="3120236" cy="6463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13918" y="3248112"/>
              <a:ext cx="25474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Справимся?</a:t>
              </a:r>
            </a:p>
          </p:txBody>
        </p:sp>
        <p:pic>
          <p:nvPicPr>
            <p:cNvPr id="3074" name="Picture 2" descr="E:\Мама\Презентации Артемовой Евченко Смирновой и др\2021 прививки которые спасли мир\tmm1000x1000_eh145tjicn1awc45l93sm1hoz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245" y="3307140"/>
              <a:ext cx="488268" cy="488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E:\Мама\Презентации Артемовой Евченко Смирновой и др\2021 прививки которые спасли мир\die-perfekte-bewerbung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569" y="3248112"/>
              <a:ext cx="677912" cy="606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736" y="3167697"/>
            <a:ext cx="1660228" cy="102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1310">
            <a:off x="1552650" y="232852"/>
            <a:ext cx="1528632" cy="101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E:\Мама\Презентации Артемовой Евченко Смирновой и др\2021 прививки которые спасли мир\Грипп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6376">
            <a:off x="7225184" y="763889"/>
            <a:ext cx="1738125" cy="11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350222"/>
            <a:ext cx="1698956" cy="12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964" y="5763529"/>
            <a:ext cx="144016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4430">
            <a:off x="3291114" y="4868618"/>
            <a:ext cx="1586142" cy="89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1643">
            <a:off x="1249447" y="4565531"/>
            <a:ext cx="1392839" cy="92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605" y="803952"/>
            <a:ext cx="1595294" cy="10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357" y="1462399"/>
            <a:ext cx="1537131" cy="10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02736" y="4262011"/>
            <a:ext cx="6721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Коллективный иммунитет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более 80% </a:t>
            </a:r>
            <a:r>
              <a:rPr lang="ru-RU" b="1" i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привитого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2097">
            <a:off x="1105640" y="3056473"/>
            <a:ext cx="1320899" cy="8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361" y="4722389"/>
            <a:ext cx="4066536" cy="200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5145">
            <a:off x="2857586" y="2150052"/>
            <a:ext cx="1587302" cy="9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1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647838" y="53752"/>
            <a:ext cx="749616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ru-RU" sz="4000" b="1" i="1" dirty="0">
                <a:solidFill>
                  <a:srgbClr val="7030A0"/>
                </a:solidFill>
              </a:rPr>
              <a:t>Из истории вопроса борьбы 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за </a:t>
            </a:r>
            <a:r>
              <a:rPr lang="ru-RU" sz="4000" b="1" i="1" dirty="0">
                <a:solidFill>
                  <a:srgbClr val="7030A0"/>
                </a:solidFill>
              </a:rPr>
              <a:t>выживание человечества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3460" y="5795336"/>
            <a:ext cx="1431916" cy="94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5555" y="5384716"/>
            <a:ext cx="193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Лихорадка </a:t>
            </a:r>
            <a:r>
              <a:rPr lang="ru-RU" b="1" i="1" dirty="0" err="1" smtClean="0">
                <a:solidFill>
                  <a:srgbClr val="C00000"/>
                </a:solidFill>
              </a:rPr>
              <a:t>Эбола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E:\Мама\Презентации Артемовой Евченко Смирновой и др\2021 прививки которые спасли мир\Эбола 2021 февраль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626334"/>
            <a:ext cx="1350403" cy="9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2433" y="5649571"/>
            <a:ext cx="1838037" cy="107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E:\Мама\Презентации Артемовой Евченко Смирновой и др\2021 прививки которые спасли мир\Корь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350" y="1010124"/>
            <a:ext cx="2224199" cy="12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Мама\Презентации Артемовой Евченко Смирновой и др\2021 прививки которые спасли мир\Корь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157" y="4064603"/>
            <a:ext cx="1778272" cy="11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2687" y="4954748"/>
            <a:ext cx="1192305" cy="122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96134" y="6215978"/>
            <a:ext cx="102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Коклюш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43646" y="520005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Корь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04" name="Picture 8" descr="E:\Мама\Презентации Артемовой Евченко Смирновой и др\2021 прививки которые спасли мир\Столбняк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296" y="5577514"/>
            <a:ext cx="1815256" cy="9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78848" y="653932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Столбняк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0202" y="2430263"/>
            <a:ext cx="968982" cy="12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37064" y="3657627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Оспа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528" y="2423382"/>
            <a:ext cx="956590" cy="12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650898" y="3655188"/>
            <a:ext cx="134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Дифтерия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584" y="1104701"/>
            <a:ext cx="2078381" cy="116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209784" y="2257589"/>
            <a:ext cx="16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Полиомиелит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08" name="Picture 12" descr="E:\Мама\Презентации Артемовой Евченко Смирновой и др\2021 прививки которые спасли мир\Чума2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065942"/>
            <a:ext cx="1531640" cy="10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706504" y="2072923"/>
            <a:ext cx="102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Чума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260" y="4123954"/>
            <a:ext cx="1637619" cy="9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647838" y="5026039"/>
            <a:ext cx="134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Грипп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696" y="2772258"/>
            <a:ext cx="2020383" cy="1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695461" y="4118355"/>
            <a:ext cx="102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Холера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261" y="2488219"/>
            <a:ext cx="950688" cy="14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012160" y="3964229"/>
            <a:ext cx="1224136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Паротит (свинка)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382" y="2423382"/>
            <a:ext cx="1591047" cy="106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341729" y="3493873"/>
            <a:ext cx="16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Туберкулёз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53439" y="1946640"/>
            <a:ext cx="111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Гепатит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504" y="1355772"/>
            <a:ext cx="986626" cy="6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4815632" y="5196042"/>
            <a:ext cx="580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Тиф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4337" y="4387370"/>
            <a:ext cx="887114" cy="8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9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4936" y="0"/>
            <a:ext cx="7272808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7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Вклад  российских и советских ученых в разработку вакцин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068201"/>
            <a:ext cx="2537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err="1" smtClean="0"/>
              <a:t>С.К.Дзержговскому</a:t>
            </a:r>
            <a:r>
              <a:rPr lang="ru-RU" sz="1200" b="1" i="1" dirty="0" smtClean="0"/>
              <a:t> </a:t>
            </a:r>
            <a:r>
              <a:rPr lang="ru-RU" sz="1200" b="1" i="1" dirty="0"/>
              <a:t>принадлежит приоритет идеи и экспериментальной проверки активной иммунизации человека против дифтерии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78" y="1060300"/>
            <a:ext cx="726710" cy="100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050669"/>
            <a:ext cx="1058634" cy="10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251" y="1060300"/>
            <a:ext cx="780120" cy="105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17078" y="206069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err="1" smtClean="0">
                <a:solidFill>
                  <a:srgbClr val="600000"/>
                </a:solidFill>
              </a:rPr>
              <a:t>М.П.Чумаков</a:t>
            </a:r>
            <a:r>
              <a:rPr lang="ru-RU" sz="1200" i="1" dirty="0" smtClean="0">
                <a:solidFill>
                  <a:srgbClr val="600000"/>
                </a:solidFill>
              </a:rPr>
              <a:t> </a:t>
            </a:r>
            <a:r>
              <a:rPr lang="ru-RU" sz="1200" i="1" dirty="0">
                <a:solidFill>
                  <a:srgbClr val="600000"/>
                </a:solidFill>
              </a:rPr>
              <a:t>и </a:t>
            </a:r>
            <a:r>
              <a:rPr lang="ru-RU" sz="1200" i="1" dirty="0" err="1" smtClean="0">
                <a:solidFill>
                  <a:srgbClr val="600000"/>
                </a:solidFill>
              </a:rPr>
              <a:t>А.А.Смородинцев</a:t>
            </a:r>
            <a:r>
              <a:rPr lang="ru-RU" sz="1200" i="1" dirty="0" smtClean="0">
                <a:solidFill>
                  <a:srgbClr val="600000"/>
                </a:solidFill>
              </a:rPr>
              <a:t> «довели </a:t>
            </a:r>
            <a:r>
              <a:rPr lang="ru-RU" sz="1200" i="1" dirty="0">
                <a:solidFill>
                  <a:srgbClr val="600000"/>
                </a:solidFill>
              </a:rPr>
              <a:t>до ума» </a:t>
            </a:r>
            <a:r>
              <a:rPr lang="ru-RU" sz="1200" i="1" dirty="0" smtClean="0">
                <a:solidFill>
                  <a:srgbClr val="600000"/>
                </a:solidFill>
              </a:rPr>
              <a:t>«</a:t>
            </a:r>
            <a:r>
              <a:rPr lang="ru-RU" sz="1200" i="1" dirty="0">
                <a:solidFill>
                  <a:srgbClr val="600000"/>
                </a:solidFill>
              </a:rPr>
              <a:t>живую» вакцину, чтобы её можно было использовать для широкой </a:t>
            </a:r>
            <a:r>
              <a:rPr lang="ru-RU" sz="1200" i="1" dirty="0" smtClean="0">
                <a:solidFill>
                  <a:srgbClr val="600000"/>
                </a:solidFill>
              </a:rPr>
              <a:t>иммунизации от полиомиелита</a:t>
            </a:r>
            <a:endParaRPr lang="ru-RU" sz="1200" i="1" dirty="0">
              <a:solidFill>
                <a:srgbClr val="6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3998916"/>
            <a:ext cx="24967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7030A0"/>
                </a:solidFill>
              </a:rPr>
              <a:t>Вакцину, </a:t>
            </a:r>
            <a:r>
              <a:rPr lang="ru-RU" sz="1100" i="1" dirty="0">
                <a:solidFill>
                  <a:srgbClr val="7030A0"/>
                </a:solidFill>
              </a:rPr>
              <a:t>произведенную </a:t>
            </a:r>
            <a:r>
              <a:rPr lang="ru-RU" sz="1100" i="1" dirty="0" smtClean="0">
                <a:solidFill>
                  <a:srgbClr val="7030A0"/>
                </a:solidFill>
              </a:rPr>
              <a:t/>
            </a:r>
            <a:br>
              <a:rPr lang="ru-RU" sz="1100" i="1" dirty="0" smtClean="0">
                <a:solidFill>
                  <a:srgbClr val="7030A0"/>
                </a:solidFill>
              </a:rPr>
            </a:br>
            <a:r>
              <a:rPr lang="ru-RU" sz="1100" i="1" dirty="0" smtClean="0">
                <a:solidFill>
                  <a:srgbClr val="7030A0"/>
                </a:solidFill>
              </a:rPr>
              <a:t>институтом </a:t>
            </a:r>
            <a:r>
              <a:rPr lang="ru-RU" sz="1100" i="1" dirty="0">
                <a:solidFill>
                  <a:srgbClr val="7030A0"/>
                </a:solidFill>
              </a:rPr>
              <a:t>полиомиелита и вирусных энцефалитов АМН СССР, импортировали более 60 стран </a:t>
            </a:r>
            <a:r>
              <a:rPr lang="ru-RU" sz="1100" i="1" dirty="0" smtClean="0">
                <a:solidFill>
                  <a:srgbClr val="7030A0"/>
                </a:solidFill>
              </a:rPr>
              <a:t/>
            </a:r>
            <a:br>
              <a:rPr lang="ru-RU" sz="1100" i="1" dirty="0" smtClean="0">
                <a:solidFill>
                  <a:srgbClr val="7030A0"/>
                </a:solidFill>
              </a:rPr>
            </a:br>
            <a:r>
              <a:rPr lang="ru-RU" sz="1100" i="1" dirty="0" smtClean="0">
                <a:solidFill>
                  <a:srgbClr val="7030A0"/>
                </a:solidFill>
              </a:rPr>
              <a:t>(</a:t>
            </a:r>
            <a:r>
              <a:rPr lang="ru-RU" sz="1100" i="1" dirty="0">
                <a:solidFill>
                  <a:srgbClr val="7030A0"/>
                </a:solidFill>
              </a:rPr>
              <a:t>до 100-120 млн. доз </a:t>
            </a:r>
            <a:r>
              <a:rPr lang="ru-RU" sz="1100" i="1" dirty="0" smtClean="0">
                <a:solidFill>
                  <a:srgbClr val="7030A0"/>
                </a:solidFill>
              </a:rPr>
              <a:t>ежегодно)</a:t>
            </a:r>
            <a:endParaRPr lang="ru-RU" sz="1100" i="1" dirty="0">
              <a:solidFill>
                <a:srgbClr val="7030A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708920"/>
            <a:ext cx="1842275" cy="128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198374" y="2753753"/>
            <a:ext cx="1945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8064A2">
                    <a:lumMod val="50000"/>
                  </a:srgbClr>
                </a:solidFill>
              </a:rPr>
              <a:t>В 1961г. Японские </a:t>
            </a:r>
            <a:r>
              <a:rPr lang="ru-RU" sz="1200" i="1" dirty="0">
                <a:solidFill>
                  <a:srgbClr val="8064A2">
                    <a:lumMod val="50000"/>
                  </a:srgbClr>
                </a:solidFill>
              </a:rPr>
              <a:t>матери добились поставки советской вакцины. 13,5 млн. доз в аэропорту </a:t>
            </a:r>
            <a:r>
              <a:rPr lang="ru-RU" sz="1200" i="1" dirty="0" smtClean="0">
                <a:solidFill>
                  <a:srgbClr val="8064A2">
                    <a:lumMod val="50000"/>
                  </a:srgbClr>
                </a:solidFill>
              </a:rPr>
              <a:t>встречали </a:t>
            </a:r>
            <a:r>
              <a:rPr lang="ru-RU" sz="1200" i="1" dirty="0">
                <a:solidFill>
                  <a:srgbClr val="8064A2">
                    <a:lumMod val="50000"/>
                  </a:srgbClr>
                </a:solidFill>
              </a:rPr>
              <a:t>тысячи японцев</a:t>
            </a:r>
            <a:endParaRPr lang="ru-RU" dirty="0"/>
          </a:p>
        </p:txBody>
      </p:sp>
      <p:pic>
        <p:nvPicPr>
          <p:cNvPr id="15" name="Picture 13" descr="E:\Мама\Презентации Артемовой Евченко Смирновой и др\2021 прививки которые спасли мир\Полиемиелит вакцинация Индия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953483"/>
            <a:ext cx="1397186" cy="9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36244" y="3476473"/>
            <a:ext cx="382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00000"/>
                </a:solidFill>
              </a:rPr>
              <a:t>В 1904 году </a:t>
            </a:r>
            <a:r>
              <a:rPr lang="ru-RU" sz="1200" i="1" dirty="0" smtClean="0">
                <a:solidFill>
                  <a:srgbClr val="600000"/>
                </a:solidFill>
              </a:rPr>
              <a:t>Алексей </a:t>
            </a:r>
            <a:r>
              <a:rPr lang="ru-RU" sz="1200" i="1" dirty="0">
                <a:solidFill>
                  <a:srgbClr val="600000"/>
                </a:solidFill>
              </a:rPr>
              <a:t>Абрикосов </a:t>
            </a:r>
            <a:r>
              <a:rPr lang="ru-RU" sz="1200" i="1" dirty="0" smtClean="0">
                <a:solidFill>
                  <a:srgbClr val="600000"/>
                </a:solidFill>
              </a:rPr>
              <a:t>опубликовал </a:t>
            </a:r>
            <a:r>
              <a:rPr lang="ru-RU" sz="1200" i="1" dirty="0">
                <a:solidFill>
                  <a:srgbClr val="600000"/>
                </a:solidFill>
              </a:rPr>
              <a:t>исследования, в которых описал картину состояния лёгких на рентгенограмме при начальных стадиях туберкулёза. </a:t>
            </a:r>
            <a:r>
              <a:rPr lang="ru-RU" sz="1200" i="1" dirty="0" smtClean="0">
                <a:solidFill>
                  <a:srgbClr val="600000"/>
                </a:solidFill>
              </a:rPr>
              <a:t>До </a:t>
            </a:r>
            <a:r>
              <a:rPr lang="ru-RU" sz="1200" i="1" dirty="0">
                <a:solidFill>
                  <a:srgbClr val="600000"/>
                </a:solidFill>
              </a:rPr>
              <a:t>сих пор «</a:t>
            </a:r>
            <a:r>
              <a:rPr lang="ru-RU" sz="1200" b="1" i="1" dirty="0">
                <a:solidFill>
                  <a:srgbClr val="600000"/>
                </a:solidFill>
              </a:rPr>
              <a:t>очагом </a:t>
            </a:r>
            <a:r>
              <a:rPr lang="ru-RU" sz="1200" b="1" i="1" dirty="0" err="1">
                <a:solidFill>
                  <a:srgbClr val="600000"/>
                </a:solidFill>
              </a:rPr>
              <a:t>Абрикосова</a:t>
            </a:r>
            <a:r>
              <a:rPr lang="ru-RU" sz="1200" i="1" dirty="0">
                <a:solidFill>
                  <a:srgbClr val="600000"/>
                </a:solidFill>
              </a:rPr>
              <a:t>» называют начальное проявление туберкулеза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125" y="2132856"/>
            <a:ext cx="826383" cy="10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471725" y="3214863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i="1" dirty="0" smtClean="0"/>
              <a:t>А.И. Абрикосов</a:t>
            </a:r>
            <a:endParaRPr lang="ru-RU" sz="1100" i="1" dirty="0">
              <a:solidFill>
                <a:prstClr val="black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416" y="2147811"/>
            <a:ext cx="815842" cy="10877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061" y="2158157"/>
            <a:ext cx="1022988" cy="10774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627784" y="3243728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i="1" dirty="0" smtClean="0"/>
              <a:t>С.П. Боткин</a:t>
            </a:r>
            <a:endParaRPr lang="ru-RU" sz="1100" i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3928" y="3243728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i="1" dirty="0" smtClean="0"/>
              <a:t>Г.А. Захарьин</a:t>
            </a:r>
            <a:endParaRPr lang="ru-RU" sz="1100" i="1" dirty="0">
              <a:solidFill>
                <a:prstClr val="black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874" y="5844173"/>
            <a:ext cx="71997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37" y="5844173"/>
            <a:ext cx="136657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5389" y="5950247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00000"/>
                </a:solidFill>
              </a:rPr>
              <a:t>1936 г. </a:t>
            </a:r>
            <a:r>
              <a:rPr lang="ru-RU" sz="1200" i="1" dirty="0" smtClean="0">
                <a:solidFill>
                  <a:srgbClr val="600000"/>
                </a:solidFill>
              </a:rPr>
              <a:t>- советские </a:t>
            </a:r>
            <a:r>
              <a:rPr lang="ru-RU" sz="1200" i="1" dirty="0">
                <a:solidFill>
                  <a:srgbClr val="600000"/>
                </a:solidFill>
              </a:rPr>
              <a:t>ученые </a:t>
            </a:r>
            <a:r>
              <a:rPr lang="ru-RU" sz="1200" i="1" dirty="0" err="1">
                <a:solidFill>
                  <a:srgbClr val="600000"/>
                </a:solidFill>
              </a:rPr>
              <a:t>А.А.Смородинцев</a:t>
            </a:r>
            <a:r>
              <a:rPr lang="ru-RU" sz="1200" i="1" dirty="0">
                <a:solidFill>
                  <a:srgbClr val="600000"/>
                </a:solidFill>
              </a:rPr>
              <a:t> </a:t>
            </a:r>
            <a:br>
              <a:rPr lang="ru-RU" sz="1200" i="1" dirty="0">
                <a:solidFill>
                  <a:srgbClr val="600000"/>
                </a:solidFill>
              </a:rPr>
            </a:br>
            <a:r>
              <a:rPr lang="ru-RU" sz="1200" i="1" dirty="0">
                <a:solidFill>
                  <a:srgbClr val="600000"/>
                </a:solidFill>
              </a:rPr>
              <a:t>и Л. А. Зильбер описали вирус гриппа А</a:t>
            </a:r>
            <a:endParaRPr lang="ru-RU" sz="1200" dirty="0">
              <a:solidFill>
                <a:srgbClr val="6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72449" y="4558611"/>
            <a:ext cx="3719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В </a:t>
            </a:r>
            <a:r>
              <a:rPr lang="ru-RU" sz="1200" b="1" i="1" dirty="0" smtClean="0"/>
              <a:t> 1919г в Москве </a:t>
            </a:r>
            <a:r>
              <a:rPr lang="ru-RU" sz="1200" i="1" dirty="0" smtClean="0"/>
              <a:t>был </a:t>
            </a:r>
            <a:r>
              <a:rPr lang="ru-RU" sz="1200" b="1" i="1" dirty="0"/>
              <a:t>создан Центральный бактериологический институт</a:t>
            </a:r>
            <a:r>
              <a:rPr lang="ru-RU" sz="1200" b="1" i="1" dirty="0" smtClean="0"/>
              <a:t>. </a:t>
            </a:r>
            <a:r>
              <a:rPr lang="ru-RU" sz="1200" b="1" i="1" dirty="0">
                <a:solidFill>
                  <a:srgbClr val="C00000"/>
                </a:solidFill>
              </a:rPr>
              <a:t>1936 г. </a:t>
            </a:r>
            <a:r>
              <a:rPr lang="ru-RU" sz="1200" dirty="0" smtClean="0">
                <a:solidFill>
                  <a:srgbClr val="C00000"/>
                </a:solidFill>
              </a:rPr>
              <a:t>последний </a:t>
            </a:r>
            <a:r>
              <a:rPr lang="ru-RU" sz="1200" dirty="0">
                <a:solidFill>
                  <a:srgbClr val="C00000"/>
                </a:solidFill>
              </a:rPr>
              <a:t>в истории СССР, </a:t>
            </a:r>
            <a:r>
              <a:rPr lang="ru-RU" sz="1200" dirty="0" smtClean="0">
                <a:solidFill>
                  <a:srgbClr val="C00000"/>
                </a:solidFill>
              </a:rPr>
              <a:t>когда </a:t>
            </a:r>
            <a:r>
              <a:rPr lang="ru-RU" sz="1200" dirty="0">
                <a:solidFill>
                  <a:srgbClr val="C00000"/>
                </a:solidFill>
              </a:rPr>
              <a:t>были зафиксированы </a:t>
            </a:r>
            <a:r>
              <a:rPr lang="ru-RU" sz="1200" dirty="0" smtClean="0">
                <a:solidFill>
                  <a:srgbClr val="C00000"/>
                </a:solidFill>
              </a:rPr>
              <a:t>местные вспышки </a:t>
            </a:r>
            <a:r>
              <a:rPr lang="ru-RU" sz="1200" dirty="0">
                <a:solidFill>
                  <a:srgbClr val="C00000"/>
                </a:solidFill>
              </a:rPr>
              <a:t>оспы. </a:t>
            </a:r>
            <a:r>
              <a:rPr lang="ru-RU" sz="1200" b="1" i="1" dirty="0">
                <a:solidFill>
                  <a:srgbClr val="7030A0"/>
                </a:solidFill>
              </a:rPr>
              <a:t>1958 г. ВОЗ по предложению советских врачей</a:t>
            </a:r>
            <a:r>
              <a:rPr lang="ru-RU" sz="1200" dirty="0">
                <a:solidFill>
                  <a:srgbClr val="7030A0"/>
                </a:solidFill>
              </a:rPr>
              <a:t> приняла программу глобальной ликвидации натуральной оспы</a:t>
            </a:r>
            <a:endParaRPr lang="ru-RU" sz="1200" dirty="0"/>
          </a:p>
        </p:txBody>
      </p:sp>
      <p:pic>
        <p:nvPicPr>
          <p:cNvPr id="32" name="Picture 2" descr="E:\Мама\Презентации Артемовой Евченко Смирновой и др\2021 прививки которые спасли мир\Бардах Яков Юльевич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233" y="960762"/>
            <a:ext cx="695845" cy="9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259912" y="1908382"/>
            <a:ext cx="1103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Я.Ю.</a:t>
            </a:r>
            <a:r>
              <a:rPr lang="en-US" sz="10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0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Бардах </a:t>
            </a:r>
            <a:endParaRPr lang="ru-RU" sz="1000" i="1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41482" y="6021859"/>
            <a:ext cx="965845" cy="64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371" y="4937635"/>
            <a:ext cx="1253169" cy="84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580112" y="5797713"/>
            <a:ext cx="3563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00000"/>
                </a:solidFill>
              </a:rPr>
              <a:t>В 1980-х годах российские ученые создали </a:t>
            </a:r>
            <a:r>
              <a:rPr lang="ru-RU" sz="1200" b="1" i="1" dirty="0">
                <a:solidFill>
                  <a:srgbClr val="600000"/>
                </a:solidFill>
              </a:rPr>
              <a:t>вакцину от лихорадки </a:t>
            </a:r>
            <a:r>
              <a:rPr lang="ru-RU" sz="1200" b="1" i="1" dirty="0" err="1">
                <a:solidFill>
                  <a:srgbClr val="600000"/>
                </a:solidFill>
              </a:rPr>
              <a:t>Эбола</a:t>
            </a:r>
            <a:r>
              <a:rPr lang="ru-RU" sz="1200" i="1" dirty="0">
                <a:solidFill>
                  <a:srgbClr val="600000"/>
                </a:solidFill>
              </a:rPr>
              <a:t>, в 1994 г. передали её в ВОЗ. </a:t>
            </a:r>
          </a:p>
          <a:p>
            <a:r>
              <a:rPr lang="ru-RU" sz="1200" i="1" dirty="0">
                <a:solidFill>
                  <a:srgbClr val="600000"/>
                </a:solidFill>
              </a:rPr>
              <a:t>Вклад РФ в борьбу с лихорадкой </a:t>
            </a:r>
            <a:r>
              <a:rPr lang="ru-RU" sz="1200" i="1" dirty="0" err="1">
                <a:solidFill>
                  <a:srgbClr val="600000"/>
                </a:solidFill>
              </a:rPr>
              <a:t>Эбола</a:t>
            </a:r>
            <a:r>
              <a:rPr lang="ru-RU" sz="1200" i="1" dirty="0">
                <a:solidFill>
                  <a:srgbClr val="600000"/>
                </a:solidFill>
              </a:rPr>
              <a:t> в общей сложности около $60 млн и $11,7 млн — на </a:t>
            </a:r>
            <a:r>
              <a:rPr lang="ru-RU" sz="1200" i="1" dirty="0" smtClean="0">
                <a:solidFill>
                  <a:srgbClr val="600000"/>
                </a:solidFill>
              </a:rPr>
              <a:t>3-х летнюю </a:t>
            </a:r>
            <a:r>
              <a:rPr lang="ru-RU" sz="1200" i="1" dirty="0">
                <a:solidFill>
                  <a:srgbClr val="600000"/>
                </a:solidFill>
              </a:rPr>
              <a:t>программу сотрудничества с Гвинеей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76056" y="4861814"/>
            <a:ext cx="2553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Вакцинация спасла мир от чумы и холеры благодаря вакцинам, созданным </a:t>
            </a:r>
            <a:r>
              <a:rPr lang="ru-RU" sz="1200" i="1" dirty="0" smtClean="0"/>
              <a:t>русским ученым </a:t>
            </a:r>
            <a:r>
              <a:rPr lang="ru-RU" sz="1200" i="1" dirty="0" err="1" smtClean="0"/>
              <a:t>В.А.Хавкиным</a:t>
            </a:r>
            <a:r>
              <a:rPr lang="ru-RU" sz="1200" i="1" dirty="0" smtClean="0"/>
              <a:t>. В Индии есть институт его имени.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625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Вакцины от «</a:t>
            </a:r>
            <a:r>
              <a:rPr lang="ru-RU" b="1" i="1" dirty="0" err="1">
                <a:solidFill>
                  <a:srgbClr val="C00000"/>
                </a:solidFill>
              </a:rPr>
              <a:t>ковида</a:t>
            </a:r>
            <a:r>
              <a:rPr lang="ru-RU" b="1" i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841" y="6311061"/>
            <a:ext cx="4456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Всемирная организация </a:t>
            </a:r>
            <a:r>
              <a:rPr lang="ru-RU" sz="1600" i="1" dirty="0" smtClean="0"/>
              <a:t>здравоохранения, </a:t>
            </a:r>
            <a:r>
              <a:rPr lang="en-US" sz="1600" i="1" dirty="0" smtClean="0"/>
              <a:t>Who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98941"/>
            <a:ext cx="3808103" cy="250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908720"/>
            <a:ext cx="3312368" cy="24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3530" y="3347181"/>
            <a:ext cx="339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Минздрав РФ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8508" y="908721"/>
            <a:ext cx="2088232" cy="154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47319" y="2451333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Роспотребнадзор</a:t>
            </a:r>
            <a:r>
              <a:rPr lang="ru-RU" i="1" dirty="0" smtClean="0"/>
              <a:t>. </a:t>
            </a:r>
            <a:r>
              <a:rPr lang="ru-RU" i="1" dirty="0" err="1" smtClean="0"/>
              <a:t>Стопкоронавирус.РФ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145721"/>
            <a:ext cx="2169899" cy="16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65061" y="278606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Стопкоронавирус.40</a:t>
            </a:r>
          </a:p>
          <a:p>
            <a:pPr algn="ctr"/>
            <a:r>
              <a:rPr lang="ru-RU" i="1" dirty="0" smtClean="0"/>
              <a:t>Калужская область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3645024"/>
            <a:ext cx="3348876" cy="249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148065" y="6237312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Европейское агентство по лекарственным средствам, или EMA</a:t>
            </a:r>
          </a:p>
        </p:txBody>
      </p:sp>
      <p:sp>
        <p:nvSpPr>
          <p:cNvPr id="16" name="Прямоугольник 15"/>
          <p:cNvSpPr/>
          <p:nvPr/>
        </p:nvSpPr>
        <p:spPr>
          <a:xfrm rot="20578843">
            <a:off x="3449874" y="3215978"/>
            <a:ext cx="33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вакцины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143000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Наши вакцины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7631" y="332656"/>
            <a:ext cx="3816424" cy="25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84478" y="2701628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Спутник V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1420" y="922190"/>
            <a:ext cx="1728614" cy="17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4125778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Спутник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Лайт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070960"/>
            <a:ext cx="1998056" cy="107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79583" y="4075669"/>
            <a:ext cx="100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КовиВак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953" y="2650804"/>
            <a:ext cx="2307382" cy="14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082" y="4653136"/>
            <a:ext cx="2232248" cy="14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58660" y="6140929"/>
            <a:ext cx="162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ЭпиВакКорона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4031" y="6140929"/>
            <a:ext cx="1835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ЭпиВакКорона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955" y="4768180"/>
            <a:ext cx="2440443" cy="137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4624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Вакцина «Спутник </a:t>
            </a:r>
            <a:r>
              <a:rPr lang="en-US" b="1" i="1" dirty="0">
                <a:solidFill>
                  <a:srgbClr val="C00000"/>
                </a:solidFill>
              </a:rPr>
              <a:t>V</a:t>
            </a:r>
            <a:r>
              <a:rPr lang="en-US" b="1" i="1" dirty="0" smtClean="0">
                <a:solidFill>
                  <a:srgbClr val="C00000"/>
                </a:solidFill>
              </a:rPr>
              <a:t>»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 smtClean="0">
                <a:solidFill>
                  <a:srgbClr val="C00000"/>
                </a:solidFill>
              </a:rPr>
              <a:t>Гам-</a:t>
            </a:r>
            <a:r>
              <a:rPr lang="ru-RU" b="1" i="1" dirty="0" err="1" smtClean="0">
                <a:solidFill>
                  <a:srgbClr val="C00000"/>
                </a:solidFill>
              </a:rPr>
              <a:t>Ковид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Вак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033" y="1094813"/>
            <a:ext cx="2100959" cy="11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62966" y="1157018"/>
            <a:ext cx="435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Производитель</a:t>
            </a:r>
            <a:r>
              <a:rPr lang="ru-RU" sz="2000" dirty="0" smtClean="0"/>
              <a:t> </a:t>
            </a:r>
            <a:r>
              <a:rPr lang="ru-RU" sz="2000" dirty="0"/>
              <a:t>-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ФГБУ </a:t>
            </a:r>
            <a:r>
              <a:rPr lang="ru-RU" sz="2000" dirty="0"/>
              <a:t>«НИЦЭМ </a:t>
            </a:r>
            <a:r>
              <a:rPr lang="ru-RU" sz="2000" dirty="0" smtClean="0"/>
              <a:t>им</a:t>
            </a:r>
            <a:r>
              <a:rPr lang="ru-RU" sz="2000" dirty="0"/>
              <a:t>. Н. Ф. </a:t>
            </a:r>
            <a:r>
              <a:rPr lang="ru-RU" sz="2000" dirty="0" err="1"/>
              <a:t>Гамалеи</a:t>
            </a:r>
            <a:r>
              <a:rPr lang="ru-RU" sz="2000" dirty="0"/>
              <a:t>» Минздрава России </a:t>
            </a:r>
            <a:endParaRPr lang="ru-RU" sz="2000" dirty="0" smtClean="0"/>
          </a:p>
          <a:p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вакцины </a:t>
            </a:r>
            <a:r>
              <a:rPr lang="ru-RU" sz="2000" dirty="0" smtClean="0"/>
              <a:t>–  Аденовирусная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825" y="2495463"/>
            <a:ext cx="6676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в мире вакцина от коронавируса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5706" y="3806838"/>
            <a:ext cx="3071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работает. </a:t>
            </a:r>
            <a:r>
              <a:rPr lang="ru-RU" dirty="0"/>
              <a:t>Вакцина содержит человеческий аденовирус, из которого вырезали гены, отвечающие за патогенность и размножение, но добавили ген с инструкцией по созданию белка, из которого построены шипы на оболочке коронавируса.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2519" y="3018683"/>
            <a:ext cx="713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Для надежной защиты требуется две дозы вакцины, которые нужно вводить с интервалом в 21 день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63734" y="147173"/>
            <a:ext cx="2999583" cy="826474"/>
            <a:chOff x="539552" y="548681"/>
            <a:chExt cx="3384376" cy="12241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39552" y="548681"/>
              <a:ext cx="3384376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68" y="598439"/>
              <a:ext cx="3153889" cy="102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013" y="3731752"/>
            <a:ext cx="4151001" cy="293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38" y="1405490"/>
            <a:ext cx="2060569" cy="115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4624"/>
            <a:ext cx="72728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Вакцина «Спутник </a:t>
            </a:r>
            <a:r>
              <a:rPr lang="ru-RU" b="1" i="1" dirty="0" err="1">
                <a:solidFill>
                  <a:srgbClr val="C00000"/>
                </a:solidFill>
              </a:rPr>
              <a:t>Лайт</a:t>
            </a:r>
            <a:r>
              <a:rPr lang="en-US" b="1" i="1" dirty="0" smtClean="0">
                <a:solidFill>
                  <a:srgbClr val="C00000"/>
                </a:solidFill>
              </a:rPr>
              <a:t>»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(Sputnik Light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12776"/>
            <a:ext cx="435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Производитель</a:t>
            </a:r>
            <a:r>
              <a:rPr lang="ru-RU" sz="2000" dirty="0" smtClean="0"/>
              <a:t> </a:t>
            </a:r>
            <a:r>
              <a:rPr lang="ru-RU" sz="2000" dirty="0"/>
              <a:t>-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ФГБУ </a:t>
            </a:r>
            <a:r>
              <a:rPr lang="ru-RU" sz="2000" dirty="0"/>
              <a:t>«НИЦЭМ </a:t>
            </a:r>
            <a:r>
              <a:rPr lang="ru-RU" sz="2000" dirty="0" smtClean="0"/>
              <a:t>им</a:t>
            </a:r>
            <a:r>
              <a:rPr lang="ru-RU" sz="2000" dirty="0"/>
              <a:t>. Н. Ф. </a:t>
            </a:r>
            <a:r>
              <a:rPr lang="ru-RU" sz="2000" dirty="0" err="1"/>
              <a:t>Гамалеи</a:t>
            </a:r>
            <a:r>
              <a:rPr lang="ru-RU" sz="2000" dirty="0"/>
              <a:t>» Минздрава России </a:t>
            </a:r>
            <a:endParaRPr lang="ru-RU" sz="2000" dirty="0" smtClean="0"/>
          </a:p>
          <a:p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вакцины </a:t>
            </a:r>
            <a:r>
              <a:rPr lang="ru-RU" sz="2000" dirty="0" smtClean="0"/>
              <a:t>-  Аденовирусная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997825"/>
            <a:ext cx="6512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в мире вакцина от коронавируса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9868" y="4293096"/>
            <a:ext cx="40819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работает. </a:t>
            </a:r>
            <a:r>
              <a:rPr lang="ru-RU" dirty="0" smtClean="0"/>
              <a:t>Это первый компонент вакцины </a:t>
            </a:r>
            <a:r>
              <a:rPr lang="en-US" dirty="0" smtClean="0"/>
              <a:t>Sputnik</a:t>
            </a:r>
            <a:r>
              <a:rPr lang="ru-RU" dirty="0" smtClean="0"/>
              <a:t>. Работает </a:t>
            </a:r>
            <a:r>
              <a:rPr lang="ru-RU" dirty="0"/>
              <a:t>даже одна доза: по данным Минздрава Буэнос-Айреса (Аргентина), у 89% людей, получивших одну дозу вакцины, выработались </a:t>
            </a:r>
            <a:r>
              <a:rPr lang="ru-RU" dirty="0" smtClean="0"/>
              <a:t>антитела.  Рекомендована для ревакцинации.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7" y="3532478"/>
            <a:ext cx="713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Однокомпонентная вакцина, для переболевших людей 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и    для ревакцинации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854" y="1052736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941368"/>
            <a:ext cx="3068998" cy="16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</TotalTime>
  <Words>1678</Words>
  <Application>Microsoft Office PowerPoint</Application>
  <PresentationFormat>Экран (4:3)</PresentationFormat>
  <Paragraphs>190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Вступление</vt:lpstr>
      <vt:lpstr>Ну и что?  Всё равно все переболеем…</vt:lpstr>
      <vt:lpstr>Презентация PowerPoint</vt:lpstr>
      <vt:lpstr>Вклад  российских и советских ученых в разработку вакцин</vt:lpstr>
      <vt:lpstr>Вакцины от «ковида»</vt:lpstr>
      <vt:lpstr>Наши вакцины</vt:lpstr>
      <vt:lpstr>Вакцина «Спутник V» (Гам-Ковид-Вак)</vt:lpstr>
      <vt:lpstr>Вакцина «Спутник Лайт» (Sputnik Light)</vt:lpstr>
      <vt:lpstr>Вакцина «Кови-Вак» (CoviVac)</vt:lpstr>
      <vt:lpstr>Вакцина «ЭпиВакКорона» (EpiVacCorona)</vt:lpstr>
      <vt:lpstr>Вакцина ЭпиВакКорона-Н</vt:lpstr>
      <vt:lpstr>А что в мире?</vt:lpstr>
      <vt:lpstr>Вспомним: Как работает иммунитет?</vt:lpstr>
      <vt:lpstr>Вспомним: Как работает иммунитет после вакцинации?</vt:lpstr>
      <vt:lpstr>Как работает вакцина от ковида?</vt:lpstr>
      <vt:lpstr>Мифы о вакцинации  (или Чего мы боимся?)</vt:lpstr>
      <vt:lpstr>Мифы о вакцинации  (или Чего мы боимся?)</vt:lpstr>
      <vt:lpstr>Мифы о вакцинации  (или Чего мы боимся?)</vt:lpstr>
      <vt:lpstr>Мифы о вакцинации  (или Чего мы боимся?)</vt:lpstr>
      <vt:lpstr>Мифы о вакцинации  (или Чего мы боимся?)</vt:lpstr>
      <vt:lpstr>Мифы о вакцинации  (или Чего мы боимся?)</vt:lpstr>
      <vt:lpstr>Предлагают купить сертификат о вакцинации… </vt:lpstr>
      <vt:lpstr>Коллективный иммунитет – что это?</vt:lpstr>
      <vt:lpstr>Штаммы вируса</vt:lpstr>
      <vt:lpstr>Удар по экономике</vt:lpstr>
      <vt:lpstr>Поговорим о медиках…</vt:lpstr>
      <vt:lpstr>ИДЁТ ВОЙНА!</vt:lpstr>
      <vt:lpstr>Взаимосвязь между сезонной вакцинацией против гриппа и COVID-19 Предварительные результаты взаимосвязи между раннее проведенной вакцинацией  против сезонного гриппа (2019-2020)  и COVID-19 </vt:lpstr>
      <vt:lpstr>Взаимосвязь между вакцинацией против пневмококка и COVID-19  Гипотеза о возможном влиянии проведенной ранее вакцинации против пневмококка на заболеваемость и смертность от COVID-19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KDU-IRU</cp:lastModifiedBy>
  <cp:revision>261</cp:revision>
  <dcterms:modified xsi:type="dcterms:W3CDTF">2021-11-15T10:37:17Z</dcterms:modified>
</cp:coreProperties>
</file>